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Lst>
  <p:notesMasterIdLst>
    <p:notesMasterId r:id="rId27"/>
  </p:notesMasterIdLst>
  <p:handoutMasterIdLst>
    <p:handoutMasterId r:id="rId28"/>
  </p:handoutMasterIdLst>
  <p:sldIdLst>
    <p:sldId id="1661" r:id="rId4"/>
    <p:sldId id="1806" r:id="rId5"/>
    <p:sldId id="1820" r:id="rId6"/>
    <p:sldId id="1815" r:id="rId7"/>
    <p:sldId id="1816" r:id="rId8"/>
    <p:sldId id="1817" r:id="rId9"/>
    <p:sldId id="1818" r:id="rId10"/>
    <p:sldId id="1835" r:id="rId11"/>
    <p:sldId id="1826" r:id="rId12"/>
    <p:sldId id="1819" r:id="rId13"/>
    <p:sldId id="321" r:id="rId14"/>
    <p:sldId id="1838" r:id="rId15"/>
    <p:sldId id="1821" r:id="rId16"/>
    <p:sldId id="1832" r:id="rId17"/>
    <p:sldId id="1527" r:id="rId18"/>
    <p:sldId id="1833" r:id="rId19"/>
    <p:sldId id="1830" r:id="rId20"/>
    <p:sldId id="1825" r:id="rId21"/>
    <p:sldId id="1837" r:id="rId22"/>
    <p:sldId id="316" r:id="rId23"/>
    <p:sldId id="1602" r:id="rId24"/>
    <p:sldId id="1814" r:id="rId25"/>
    <p:sldId id="1532"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661"/>
            <p14:sldId id="1806"/>
            <p14:sldId id="1820"/>
            <p14:sldId id="1815"/>
            <p14:sldId id="1816"/>
            <p14:sldId id="1817"/>
            <p14:sldId id="1818"/>
            <p14:sldId id="1835"/>
            <p14:sldId id="1826"/>
            <p14:sldId id="1819"/>
            <p14:sldId id="321"/>
            <p14:sldId id="1838"/>
            <p14:sldId id="1821"/>
            <p14:sldId id="1832"/>
            <p14:sldId id="1527"/>
            <p14:sldId id="1833"/>
            <p14:sldId id="1830"/>
            <p14:sldId id="1825"/>
            <p14:sldId id="1837"/>
            <p14:sldId id="316"/>
            <p14:sldId id="1602"/>
            <p14:sldId id="181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00B050"/>
    <a:srgbClr val="0078D4"/>
    <a:srgbClr val="E6E6E6"/>
    <a:srgbClr val="1A1A1A"/>
    <a:srgbClr val="FFFFFF"/>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76" y="528"/>
      </p:cViewPr>
      <p:guideLst/>
    </p:cSldViewPr>
  </p:slideViewPr>
  <p:notesTextViewPr>
    <p:cViewPr>
      <p:scale>
        <a:sx n="1" d="1"/>
        <a:sy n="1" d="1"/>
      </p:scale>
      <p:origin x="0" y="0"/>
    </p:cViewPr>
  </p:notesTextViewPr>
  <p:sorterViewPr>
    <p:cViewPr>
      <p:scale>
        <a:sx n="100" d="100"/>
        <a:sy n="100" d="100"/>
      </p:scale>
      <p:origin x="0" y="-3245"/>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5/5/2018 8:50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5/5/2018 8:46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5/5/2018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5/5/2018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5/5/2018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2753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5/5/2018 8:50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31607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5/5/2018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5/5/2018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63370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0E1954-42E9-4D15-8745-9DC569064055}" type="slidenum">
              <a:rPr lang="en-US" smtClean="0"/>
              <a:t>21</a:t>
            </a:fld>
            <a:endParaRPr lang="en-US"/>
          </a:p>
        </p:txBody>
      </p:sp>
    </p:spTree>
    <p:extLst>
      <p:ext uri="{BB962C8B-B14F-4D97-AF65-F5344CB8AC3E}">
        <p14:creationId xmlns:p14="http://schemas.microsoft.com/office/powerpoint/2010/main" val="216760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5/5/2018 8:46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5/5/2018</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212048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7.emf"/><Relationship Id="rId17" Type="http://schemas.openxmlformats.org/officeDocument/2006/relationships/image" Target="../media/image22.png"/><Relationship Id="rId2" Type="http://schemas.openxmlformats.org/officeDocument/2006/relationships/image" Target="../media/image10.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9.svg"/><Relationship Id="rId11" Type="http://schemas.microsoft.com/office/2007/relationships/hdphoto" Target="../media/hdphoto1.wdp"/><Relationship Id="rId5" Type="http://schemas.openxmlformats.org/officeDocument/2006/relationships/image" Target="../media/image8.png"/><Relationship Id="rId15" Type="http://schemas.openxmlformats.org/officeDocument/2006/relationships/image" Target="../media/image20.emf"/><Relationship Id="rId10" Type="http://schemas.openxmlformats.org/officeDocument/2006/relationships/image" Target="../media/image16.png"/><Relationship Id="rId4" Type="http://schemas.openxmlformats.org/officeDocument/2006/relationships/image" Target="../media/image12.svg"/><Relationship Id="rId9" Type="http://schemas.openxmlformats.org/officeDocument/2006/relationships/image" Target="../media/image15.png"/><Relationship Id="rId1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9.sv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8.png"/><Relationship Id="rId2" Type="http://schemas.openxmlformats.org/officeDocument/2006/relationships/image" Target="../media/image20.emf"/><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image" Target="../media/image12.sv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10.pn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1.png"/><Relationship Id="rId18" Type="http://schemas.openxmlformats.org/officeDocument/2006/relationships/image" Target="../media/image24.svg"/><Relationship Id="rId3" Type="http://schemas.openxmlformats.org/officeDocument/2006/relationships/image" Target="../media/image9.svg"/><Relationship Id="rId7" Type="http://schemas.openxmlformats.org/officeDocument/2006/relationships/image" Target="../media/image16.png"/><Relationship Id="rId12" Type="http://schemas.openxmlformats.org/officeDocument/2006/relationships/image" Target="../media/image20.emf"/><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svg"/><Relationship Id="rId5" Type="http://schemas.openxmlformats.org/officeDocument/2006/relationships/image" Target="../media/image14.svg"/><Relationship Id="rId1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emf"/><Relationship Id="rId1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hyperlink" Target="https://aka.ms/DotNetCore2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5482-DCB9-46CA-B22A-08C92FA429FF}"/>
              </a:ext>
            </a:extLst>
          </p:cNvPr>
          <p:cNvSpPr>
            <a:spLocks noGrp="1"/>
          </p:cNvSpPr>
          <p:nvPr>
            <p:ph type="title"/>
          </p:nvPr>
        </p:nvSpPr>
        <p:spPr/>
        <p:txBody>
          <a:bodyPr/>
          <a:lstStyle/>
          <a:p>
            <a:r>
              <a:rPr lang="en-US" dirty="0"/>
              <a:t>What has changed, </a:t>
            </a:r>
            <a:r>
              <a:rPr lang="en-US" i="1" dirty="0"/>
              <a:t>in this wave of technology?</a:t>
            </a:r>
          </a:p>
        </p:txBody>
      </p:sp>
      <p:sp>
        <p:nvSpPr>
          <p:cNvPr id="3" name="Text Placeholder 2">
            <a:extLst>
              <a:ext uri="{FF2B5EF4-FFF2-40B4-BE49-F238E27FC236}">
                <a16:creationId xmlns:a16="http://schemas.microsoft.com/office/drawing/2014/main" id="{80D15298-99E9-4479-913D-337FEAA5EF70}"/>
              </a:ext>
            </a:extLst>
          </p:cNvPr>
          <p:cNvSpPr>
            <a:spLocks noGrp="1"/>
          </p:cNvSpPr>
          <p:nvPr>
            <p:ph type="body" sz="quarter" idx="10"/>
          </p:nvPr>
        </p:nvSpPr>
        <p:spPr>
          <a:xfrm>
            <a:off x="586390" y="2653566"/>
            <a:ext cx="11018520" cy="947952"/>
          </a:xfrm>
        </p:spPr>
        <p:txBody>
          <a:bodyPr/>
          <a:lstStyle/>
          <a:p>
            <a:r>
              <a:rPr lang="en-US" dirty="0"/>
              <a:t>Container Orchestration – designed with failure as a design principal</a:t>
            </a:r>
          </a:p>
          <a:p>
            <a:r>
              <a:rPr lang="en-US" dirty="0"/>
              <a:t>Microservices – Smaller, isolated, idempotent units of capability</a:t>
            </a:r>
          </a:p>
        </p:txBody>
      </p:sp>
    </p:spTree>
    <p:extLst>
      <p:ext uri="{BB962C8B-B14F-4D97-AF65-F5344CB8AC3E}">
        <p14:creationId xmlns:p14="http://schemas.microsoft.com/office/powerpoint/2010/main" val="426793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latin typeface="Calibri"/>
                </a:rPr>
                <a:t>cache:1</a:t>
              </a:r>
            </a:p>
            <a:p>
              <a:pPr algn="ctr" defTabSz="1218966">
                <a:defRPr/>
              </a:pPr>
              <a:r>
                <a:rPr lang="en-US" sz="600" kern="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latin typeface="Calibri"/>
                </a:rPr>
                <a:t>api:1</a:t>
              </a:r>
            </a:p>
            <a:p>
              <a:pPr algn="ctr" defTabSz="1218966">
                <a:defRPr/>
              </a:pPr>
              <a:r>
                <a:rPr lang="en-US" sz="600" kern="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836059"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830116"/>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1" y="1520019"/>
            <a:ext cx="1603876"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 name="Straight Arrow Connector 6">
            <a:extLst>
              <a:ext uri="{FF2B5EF4-FFF2-40B4-BE49-F238E27FC236}">
                <a16:creationId xmlns:a16="http://schemas.microsoft.com/office/drawing/2014/main" id="{6B5D1914-8461-4C34-8B45-5051B329DD1F}"/>
              </a:ext>
            </a:extLst>
          </p:cNvPr>
          <p:cNvCxnSpPr/>
          <p:nvPr/>
        </p:nvCxnSpPr>
        <p:spPr>
          <a:xfrm>
            <a:off x="3705535" y="2077183"/>
            <a:ext cx="3447823"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845299"/>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4" y="1262656"/>
            <a:ext cx="716977"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963684"/>
            <a:ext cx="724213"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84255" y="2621612"/>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4" y="3780382"/>
            <a:ext cx="731450"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a:p>
            <a:pPr algn="ctr" defTabSz="1218966">
              <a:defRPr/>
            </a:pPr>
            <a:r>
              <a:rPr lang="en-US" sz="491" kern="0" dirty="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ext uri="{D42A27DB-BD31-4B8C-83A1-F6EECF244321}">
                <p14:modId xmlns:p14="http://schemas.microsoft.com/office/powerpoint/2010/main" val="237836714"/>
              </p:ext>
            </p:extLst>
          </p:nvPr>
        </p:nvGraphicFramePr>
        <p:xfrm>
          <a:off x="4402729" y="4093293"/>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ext uri="{D42A27DB-BD31-4B8C-83A1-F6EECF244321}">
                <p14:modId xmlns:p14="http://schemas.microsoft.com/office/powerpoint/2010/main" val="1301533083"/>
              </p:ext>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449840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769645"/>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cache:1</a:t>
            </a:r>
          </a:p>
          <a:p>
            <a:pPr lvl="0" algn="ctr" defTabSz="1218966">
              <a:defRPr/>
            </a:pPr>
            <a:r>
              <a:rPr lang="en-US" sz="687" kern="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3479901"/>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api:1</a:t>
            </a:r>
          </a:p>
          <a:p>
            <a:pPr lvl="0" algn="ctr" defTabSz="1218966">
              <a:defRPr/>
            </a:pPr>
            <a:r>
              <a:rPr lang="en-US" sz="687" kern="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347990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3907" y="349614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3012888"/>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315" name="Title 1">
            <a:extLst>
              <a:ext uri="{FF2B5EF4-FFF2-40B4-BE49-F238E27FC236}">
                <a16:creationId xmlns:a16="http://schemas.microsoft.com/office/drawing/2014/main" id="{91D1E5D2-0F39-46A4-85A8-8A6D85592F12}"/>
              </a:ext>
            </a:extLst>
          </p:cNvPr>
          <p:cNvSpPr>
            <a:spLocks noGrp="1"/>
          </p:cNvSpPr>
          <p:nvPr>
            <p:ph type="title"/>
          </p:nvPr>
        </p:nvSpPr>
        <p:spPr>
          <a:xfrm>
            <a:off x="588263" y="230697"/>
            <a:ext cx="11018520" cy="553998"/>
          </a:xfrm>
        </p:spPr>
        <p:txBody>
          <a:bodyPr/>
          <a:lstStyle/>
          <a:p>
            <a:r>
              <a:rPr lang="en-US" dirty="0"/>
              <a:t>Computing That Assumes Failure As the Norm</a:t>
            </a:r>
          </a:p>
        </p:txBody>
      </p:sp>
    </p:spTree>
    <p:extLst>
      <p:ext uri="{BB962C8B-B14F-4D97-AF65-F5344CB8AC3E}">
        <p14:creationId xmlns:p14="http://schemas.microsoft.com/office/powerpoint/2010/main" val="338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4.58333E-6 3.33333E-6 L -4.58333E-6 0.47291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4.16667E-6 3.7037E-7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4.16667E-6 3.7037E-7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4.16667E-6 3.7037E-7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4.16667E-6 3.7037E-7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4.16667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95833E-6 3.7037E-7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latin typeface="Calibri"/>
                </a:rPr>
                <a:t>cache:1</a:t>
              </a:r>
            </a:p>
            <a:p>
              <a:pPr algn="ctr" defTabSz="1218966">
                <a:defRPr/>
              </a:pPr>
              <a:r>
                <a:rPr lang="en-US" sz="600" kern="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latin typeface="Calibri"/>
                </a:rPr>
                <a:t>api:1</a:t>
              </a:r>
            </a:p>
            <a:p>
              <a:pPr algn="ctr" defTabSz="1218966">
                <a:defRPr/>
              </a:pPr>
              <a:r>
                <a:rPr lang="en-US" sz="600" kern="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836059"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830116"/>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845299"/>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4" y="1262656"/>
            <a:ext cx="716977"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963684"/>
            <a:ext cx="724213"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84255" y="2621612"/>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4" y="3780382"/>
            <a:ext cx="731450"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a:p>
            <a:pPr algn="ctr" defTabSz="1218966">
              <a:defRPr/>
            </a:pPr>
            <a:r>
              <a:rPr lang="en-US" sz="491" kern="0" dirty="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449840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769645"/>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cache:1</a:t>
            </a:r>
          </a:p>
          <a:p>
            <a:pPr lvl="0" algn="ctr" defTabSz="1218966">
              <a:defRPr/>
            </a:pPr>
            <a:r>
              <a:rPr lang="en-US" sz="687" kern="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3479901"/>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api:1</a:t>
            </a:r>
          </a:p>
          <a:p>
            <a:pPr lvl="0" algn="ctr" defTabSz="1218966">
              <a:defRPr/>
            </a:pPr>
            <a:r>
              <a:rPr lang="en-US" sz="687" kern="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347990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3907" y="349614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3012888"/>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315" name="Title 1">
            <a:extLst>
              <a:ext uri="{FF2B5EF4-FFF2-40B4-BE49-F238E27FC236}">
                <a16:creationId xmlns:a16="http://schemas.microsoft.com/office/drawing/2014/main" id="{91D1E5D2-0F39-46A4-85A8-8A6D85592F12}"/>
              </a:ext>
            </a:extLst>
          </p:cNvPr>
          <p:cNvSpPr>
            <a:spLocks noGrp="1"/>
          </p:cNvSpPr>
          <p:nvPr>
            <p:ph type="title"/>
          </p:nvPr>
        </p:nvSpPr>
        <p:spPr>
          <a:xfrm>
            <a:off x="588263" y="230697"/>
            <a:ext cx="11018520" cy="553998"/>
          </a:xfrm>
        </p:spPr>
        <p:txBody>
          <a:bodyPr/>
          <a:lstStyle/>
          <a:p>
            <a:r>
              <a:rPr lang="en-US" dirty="0"/>
              <a:t>Computing That Assumes Failure As the Norm</a:t>
            </a:r>
          </a:p>
        </p:txBody>
      </p:sp>
    </p:spTree>
    <p:extLst>
      <p:ext uri="{BB962C8B-B14F-4D97-AF65-F5344CB8AC3E}">
        <p14:creationId xmlns:p14="http://schemas.microsoft.com/office/powerpoint/2010/main" val="143865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par>
                          <p:cTn id="72" fill="hold">
                            <p:stCondLst>
                              <p:cond delay="10000"/>
                            </p:stCondLst>
                            <p:childTnLst>
                              <p:par>
                                <p:cTn id="73" presetID="10" presetClass="entr" presetSubtype="0" fill="hold" grpId="0" nodeType="afterEffect">
                                  <p:stCondLst>
                                    <p:cond delay="0"/>
                                  </p:stCondLst>
                                  <p:childTnLst>
                                    <p:set>
                                      <p:cBhvr>
                                        <p:cTn id="74" dur="1" fill="hold">
                                          <p:stCondLst>
                                            <p:cond delay="0"/>
                                          </p:stCondLst>
                                        </p:cTn>
                                        <p:tgtEl>
                                          <p:spTgt spid="730"/>
                                        </p:tgtEl>
                                        <p:attrNameLst>
                                          <p:attrName>style.visibility</p:attrName>
                                        </p:attrNameLst>
                                      </p:cBhvr>
                                      <p:to>
                                        <p:strVal val="visible"/>
                                      </p:to>
                                    </p:set>
                                    <p:animEffect transition="in" filter="fade">
                                      <p:cBhvr>
                                        <p:cTn id="75" dur="500"/>
                                        <p:tgtEl>
                                          <p:spTgt spid="730"/>
                                        </p:tgtEl>
                                      </p:cBhvr>
                                    </p:animEffect>
                                  </p:childTnLst>
                                </p:cTn>
                              </p:par>
                            </p:childTnLst>
                          </p:cTn>
                        </p:par>
                        <p:par>
                          <p:cTn id="76" fill="hold">
                            <p:stCondLst>
                              <p:cond delay="10500"/>
                            </p:stCondLst>
                            <p:childTnLst>
                              <p:par>
                                <p:cTn id="77" presetID="42" presetClass="path" presetSubtype="0" accel="50000" decel="50000" fill="hold" grpId="1" nodeType="afterEffect">
                                  <p:stCondLst>
                                    <p:cond delay="0"/>
                                  </p:stCondLst>
                                  <p:childTnLst>
                                    <p:animMotion origin="layout" path="M -4.58333E-6 3.33333E-6 L -4.58333E-6 0.47291 " pathEditMode="relative" rAng="0" ptsTypes="AA">
                                      <p:cBhvr>
                                        <p:cTn id="78" dur="2000" fill="hold"/>
                                        <p:tgtEl>
                                          <p:spTgt spid="730"/>
                                        </p:tgtEl>
                                        <p:attrNameLst>
                                          <p:attrName>ppt_x</p:attrName>
                                          <p:attrName>ppt_y</p:attrName>
                                        </p:attrNameLst>
                                      </p:cBhvr>
                                      <p:rCtr x="0" y="23634"/>
                                    </p:animMotion>
                                  </p:childTnLst>
                                </p:cTn>
                              </p:par>
                              <p:par>
                                <p:cTn id="79" presetID="10" presetClass="entr" presetSubtype="0" fill="hold" grpId="0" nodeType="withEffect">
                                  <p:stCondLst>
                                    <p:cond delay="0"/>
                                  </p:stCondLst>
                                  <p:childTnLst>
                                    <p:set>
                                      <p:cBhvr>
                                        <p:cTn id="80" dur="1" fill="hold">
                                          <p:stCondLst>
                                            <p:cond delay="0"/>
                                          </p:stCondLst>
                                        </p:cTn>
                                        <p:tgtEl>
                                          <p:spTgt spid="322"/>
                                        </p:tgtEl>
                                        <p:attrNameLst>
                                          <p:attrName>style.visibility</p:attrName>
                                        </p:attrNameLst>
                                      </p:cBhvr>
                                      <p:to>
                                        <p:strVal val="visible"/>
                                      </p:to>
                                    </p:set>
                                    <p:animEffect transition="in" filter="fade">
                                      <p:cBhvr>
                                        <p:cTn id="81" dur="500"/>
                                        <p:tgtEl>
                                          <p:spTgt spid="322"/>
                                        </p:tgtEl>
                                      </p:cBhvr>
                                    </p:animEffect>
                                  </p:childTnLst>
                                </p:cTn>
                              </p:par>
                            </p:childTnLst>
                          </p:cTn>
                        </p:par>
                        <p:par>
                          <p:cTn id="82" fill="hold">
                            <p:stCondLst>
                              <p:cond delay="12500"/>
                            </p:stCondLst>
                            <p:childTnLst>
                              <p:par>
                                <p:cTn id="83" presetID="22" presetClass="entr" presetSubtype="4" fill="hold" nodeType="afterEffect">
                                  <p:stCondLst>
                                    <p:cond delay="0"/>
                                  </p:stCondLst>
                                  <p:childTnLst>
                                    <p:set>
                                      <p:cBhvr>
                                        <p:cTn id="84" dur="1" fill="hold">
                                          <p:stCondLst>
                                            <p:cond delay="0"/>
                                          </p:stCondLst>
                                        </p:cTn>
                                        <p:tgtEl>
                                          <p:spTgt spid="734"/>
                                        </p:tgtEl>
                                        <p:attrNameLst>
                                          <p:attrName>style.visibility</p:attrName>
                                        </p:attrNameLst>
                                      </p:cBhvr>
                                      <p:to>
                                        <p:strVal val="visible"/>
                                      </p:to>
                                    </p:set>
                                    <p:animEffect transition="in" filter="wipe(down)">
                                      <p:cBhvr>
                                        <p:cTn id="85" dur="500"/>
                                        <p:tgtEl>
                                          <p:spTgt spid="7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4"/>
                                        </p:tgtEl>
                                        <p:attrNameLst>
                                          <p:attrName>style.visibility</p:attrName>
                                        </p:attrNameLst>
                                      </p:cBhvr>
                                      <p:to>
                                        <p:strVal val="visible"/>
                                      </p:to>
                                    </p:set>
                                    <p:animEffect transition="in" filter="fade">
                                      <p:cBhvr>
                                        <p:cTn id="88" dur="500"/>
                                        <p:tgtEl>
                                          <p:spTgt spid="324"/>
                                        </p:tgtEl>
                                      </p:cBhvr>
                                    </p:animEffect>
                                  </p:childTnLst>
                                </p:cTn>
                              </p:par>
                              <p:par>
                                <p:cTn id="89" presetID="22" presetClass="entr" presetSubtype="4" fill="hold" nodeType="withEffect">
                                  <p:stCondLst>
                                    <p:cond delay="0"/>
                                  </p:stCondLst>
                                  <p:childTnLst>
                                    <p:set>
                                      <p:cBhvr>
                                        <p:cTn id="90" dur="1" fill="hold">
                                          <p:stCondLst>
                                            <p:cond delay="0"/>
                                          </p:stCondLst>
                                        </p:cTn>
                                        <p:tgtEl>
                                          <p:spTgt spid="737"/>
                                        </p:tgtEl>
                                        <p:attrNameLst>
                                          <p:attrName>style.visibility</p:attrName>
                                        </p:attrNameLst>
                                      </p:cBhvr>
                                      <p:to>
                                        <p:strVal val="visible"/>
                                      </p:to>
                                    </p:set>
                                    <p:animEffect transition="in" filter="wipe(down)">
                                      <p:cBhvr>
                                        <p:cTn id="91" dur="500"/>
                                        <p:tgtEl>
                                          <p:spTgt spid="737"/>
                                        </p:tgtEl>
                                      </p:cBhvr>
                                    </p:animEffect>
                                  </p:childTnLst>
                                </p:cTn>
                              </p:par>
                              <p:par>
                                <p:cTn id="92" presetID="42" presetClass="path" presetSubtype="0" accel="50000" decel="50000" fill="hold" grpId="0" nodeType="withEffect">
                                  <p:stCondLst>
                                    <p:cond delay="0"/>
                                  </p:stCondLst>
                                  <p:childTnLst>
                                    <p:animMotion origin="layout" path="M 4.16667E-6 3.7037E-7 L 0.26718 -0.24954 " pathEditMode="relative" rAng="0" ptsTypes="AA">
                                      <p:cBhvr>
                                        <p:cTn id="93" dur="2000" fill="hold"/>
                                        <p:tgtEl>
                                          <p:spTgt spid="731"/>
                                        </p:tgtEl>
                                        <p:attrNameLst>
                                          <p:attrName>ppt_x</p:attrName>
                                          <p:attrName>ppt_y</p:attrName>
                                        </p:attrNameLst>
                                      </p:cBhvr>
                                      <p:rCtr x="13359" y="-12477"/>
                                    </p:animMotion>
                                  </p:childTnLst>
                                </p:cTn>
                              </p:par>
                              <p:par>
                                <p:cTn id="94" presetID="10" presetClass="entr" presetSubtype="0" fill="hold" nodeType="withEffect">
                                  <p:stCondLst>
                                    <p:cond delay="2000"/>
                                  </p:stCondLst>
                                  <p:childTnLst>
                                    <p:set>
                                      <p:cBhvr>
                                        <p:cTn id="95" dur="1" fill="hold">
                                          <p:stCondLst>
                                            <p:cond delay="0"/>
                                          </p:stCondLst>
                                        </p:cTn>
                                        <p:tgtEl>
                                          <p:spTgt spid="1599"/>
                                        </p:tgtEl>
                                        <p:attrNameLst>
                                          <p:attrName>style.visibility</p:attrName>
                                        </p:attrNameLst>
                                      </p:cBhvr>
                                      <p:to>
                                        <p:strVal val="visible"/>
                                      </p:to>
                                    </p:set>
                                    <p:animEffect transition="in" filter="fade">
                                      <p:cBhvr>
                                        <p:cTn id="96" dur="500"/>
                                        <p:tgtEl>
                                          <p:spTgt spid="1599"/>
                                        </p:tgtEl>
                                      </p:cBhvr>
                                    </p:animEffect>
                                  </p:childTnLst>
                                </p:cTn>
                              </p:par>
                              <p:par>
                                <p:cTn id="97" presetID="10" presetClass="entr" presetSubtype="0" fill="hold" nodeType="withEffect">
                                  <p:stCondLst>
                                    <p:cond delay="2300"/>
                                  </p:stCondLst>
                                  <p:childTnLst>
                                    <p:set>
                                      <p:cBhvr>
                                        <p:cTn id="98" dur="1" fill="hold">
                                          <p:stCondLst>
                                            <p:cond delay="0"/>
                                          </p:stCondLst>
                                        </p:cTn>
                                        <p:tgtEl>
                                          <p:spTgt spid="1653"/>
                                        </p:tgtEl>
                                        <p:attrNameLst>
                                          <p:attrName>style.visibility</p:attrName>
                                        </p:attrNameLst>
                                      </p:cBhvr>
                                      <p:to>
                                        <p:strVal val="visible"/>
                                      </p:to>
                                    </p:set>
                                    <p:animEffect transition="in" filter="fade">
                                      <p:cBhvr>
                                        <p:cTn id="99" dur="500"/>
                                        <p:tgtEl>
                                          <p:spTgt spid="1653"/>
                                        </p:tgtEl>
                                      </p:cBhvr>
                                    </p:animEffect>
                                  </p:childTnLst>
                                </p:cTn>
                              </p:par>
                              <p:par>
                                <p:cTn id="100" presetID="10" presetClass="entr" presetSubtype="0" fill="hold" nodeType="withEffect">
                                  <p:stCondLst>
                                    <p:cond delay="2600"/>
                                  </p:stCondLst>
                                  <p:childTnLst>
                                    <p:set>
                                      <p:cBhvr>
                                        <p:cTn id="101" dur="1" fill="hold">
                                          <p:stCondLst>
                                            <p:cond delay="0"/>
                                          </p:stCondLst>
                                        </p:cTn>
                                        <p:tgtEl>
                                          <p:spTgt spid="1509"/>
                                        </p:tgtEl>
                                        <p:attrNameLst>
                                          <p:attrName>style.visibility</p:attrName>
                                        </p:attrNameLst>
                                      </p:cBhvr>
                                      <p:to>
                                        <p:strVal val="visible"/>
                                      </p:to>
                                    </p:set>
                                    <p:animEffect transition="in" filter="fade">
                                      <p:cBhvr>
                                        <p:cTn id="102" dur="500"/>
                                        <p:tgtEl>
                                          <p:spTgt spid="1509"/>
                                        </p:tgtEl>
                                      </p:cBhvr>
                                    </p:animEffect>
                                  </p:childTnLst>
                                </p:cTn>
                              </p:par>
                              <p:par>
                                <p:cTn id="103" presetID="42" presetClass="path" presetSubtype="0" accel="50000" decel="50000" fill="hold" grpId="0" nodeType="withEffect">
                                  <p:stCondLst>
                                    <p:cond delay="400"/>
                                  </p:stCondLst>
                                  <p:childTnLst>
                                    <p:animMotion origin="layout" path="M 4.16667E-6 3.7037E-7 L 0.30403 -0.24907 " pathEditMode="relative" rAng="0" ptsTypes="AA">
                                      <p:cBhvr>
                                        <p:cTn id="104" dur="2000" fill="hold"/>
                                        <p:tgtEl>
                                          <p:spTgt spid="732"/>
                                        </p:tgtEl>
                                        <p:attrNameLst>
                                          <p:attrName>ppt_x</p:attrName>
                                          <p:attrName>ppt_y</p:attrName>
                                        </p:attrNameLst>
                                      </p:cBhvr>
                                      <p:rCtr x="15195" y="-12454"/>
                                    </p:animMotion>
                                  </p:childTnLst>
                                </p:cTn>
                              </p:par>
                              <p:par>
                                <p:cTn id="105" presetID="10" presetClass="entr" presetSubtype="0" fill="hold" nodeType="withEffect">
                                  <p:stCondLst>
                                    <p:cond delay="2400"/>
                                  </p:stCondLst>
                                  <p:childTnLst>
                                    <p:set>
                                      <p:cBhvr>
                                        <p:cTn id="106" dur="1" fill="hold">
                                          <p:stCondLst>
                                            <p:cond delay="0"/>
                                          </p:stCondLst>
                                        </p:cTn>
                                        <p:tgtEl>
                                          <p:spTgt spid="1527"/>
                                        </p:tgtEl>
                                        <p:attrNameLst>
                                          <p:attrName>style.visibility</p:attrName>
                                        </p:attrNameLst>
                                      </p:cBhvr>
                                      <p:to>
                                        <p:strVal val="visible"/>
                                      </p:to>
                                    </p:set>
                                    <p:animEffect transition="in" filter="fade">
                                      <p:cBhvr>
                                        <p:cTn id="107" dur="500"/>
                                        <p:tgtEl>
                                          <p:spTgt spid="1527"/>
                                        </p:tgtEl>
                                      </p:cBhvr>
                                    </p:animEffect>
                                  </p:childTnLst>
                                </p:cTn>
                              </p:par>
                              <p:par>
                                <p:cTn id="108" presetID="42" presetClass="path" presetSubtype="0" accel="50000" decel="50000" fill="hold" grpId="0" nodeType="withEffect">
                                  <p:stCondLst>
                                    <p:cond delay="1000"/>
                                  </p:stCondLst>
                                  <p:childTnLst>
                                    <p:animMotion origin="layout" path="M 4.16667E-6 3.7037E-7 L 0.26601 -0.21528 " pathEditMode="relative" rAng="0" ptsTypes="AA">
                                      <p:cBhvr>
                                        <p:cTn id="109" dur="2000" fill="hold"/>
                                        <p:tgtEl>
                                          <p:spTgt spid="733"/>
                                        </p:tgtEl>
                                        <p:attrNameLst>
                                          <p:attrName>ppt_x</p:attrName>
                                          <p:attrName>ppt_y</p:attrName>
                                        </p:attrNameLst>
                                      </p:cBhvr>
                                      <p:rCtr x="13294" y="-10764"/>
                                    </p:animMotion>
                                  </p:childTnLst>
                                </p:cTn>
                              </p:par>
                              <p:par>
                                <p:cTn id="110" presetID="10" presetClass="entr" presetSubtype="0" fill="hold" nodeType="withEffect">
                                  <p:stCondLst>
                                    <p:cond delay="3000"/>
                                  </p:stCondLst>
                                  <p:childTnLst>
                                    <p:set>
                                      <p:cBhvr>
                                        <p:cTn id="111" dur="1" fill="hold">
                                          <p:stCondLst>
                                            <p:cond delay="0"/>
                                          </p:stCondLst>
                                        </p:cTn>
                                        <p:tgtEl>
                                          <p:spTgt spid="1563"/>
                                        </p:tgtEl>
                                        <p:attrNameLst>
                                          <p:attrName>style.visibility</p:attrName>
                                        </p:attrNameLst>
                                      </p:cBhvr>
                                      <p:to>
                                        <p:strVal val="visible"/>
                                      </p:to>
                                    </p:set>
                                    <p:animEffect transition="in" filter="fade">
                                      <p:cBhvr>
                                        <p:cTn id="112" dur="500"/>
                                        <p:tgtEl>
                                          <p:spTgt spid="1563"/>
                                        </p:tgtEl>
                                      </p:cBhvr>
                                    </p:animEffect>
                                  </p:childTnLst>
                                </p:cTn>
                              </p:par>
                              <p:par>
                                <p:cTn id="113" presetID="10" presetClass="entr" presetSubtype="0" fill="hold" nodeType="withEffect">
                                  <p:stCondLst>
                                    <p:cond delay="3200"/>
                                  </p:stCondLst>
                                  <p:childTnLst>
                                    <p:set>
                                      <p:cBhvr>
                                        <p:cTn id="114" dur="1" fill="hold">
                                          <p:stCondLst>
                                            <p:cond delay="0"/>
                                          </p:stCondLst>
                                        </p:cTn>
                                        <p:tgtEl>
                                          <p:spTgt spid="465"/>
                                        </p:tgtEl>
                                        <p:attrNameLst>
                                          <p:attrName>style.visibility</p:attrName>
                                        </p:attrNameLst>
                                      </p:cBhvr>
                                      <p:to>
                                        <p:strVal val="visible"/>
                                      </p:to>
                                    </p:set>
                                    <p:animEffect transition="in" filter="fade">
                                      <p:cBhvr>
                                        <p:cTn id="115" dur="500"/>
                                        <p:tgtEl>
                                          <p:spTgt spid="465"/>
                                        </p:tgtEl>
                                      </p:cBhvr>
                                    </p:animEffect>
                                  </p:childTnLst>
                                </p:cTn>
                              </p:par>
                              <p:par>
                                <p:cTn id="116" presetID="42" presetClass="path" presetSubtype="0" accel="50000" decel="50000" fill="hold" grpId="0" nodeType="withEffect">
                                  <p:stCondLst>
                                    <p:cond delay="400"/>
                                  </p:stCondLst>
                                  <p:childTnLst>
                                    <p:animMotion origin="layout" path="M 4.16667E-6 3.7037E-7 L 0.2664 -0.00139 " pathEditMode="relative" rAng="0" ptsTypes="AA">
                                      <p:cBhvr>
                                        <p:cTn id="117" dur="2000" fill="hold"/>
                                        <p:tgtEl>
                                          <p:spTgt spid="740"/>
                                        </p:tgtEl>
                                        <p:attrNameLst>
                                          <p:attrName>ppt_x</p:attrName>
                                          <p:attrName>ppt_y</p:attrName>
                                        </p:attrNameLst>
                                      </p:cBhvr>
                                      <p:rCtr x="13320" y="-69"/>
                                    </p:animMotion>
                                  </p:childTnLst>
                                </p:cTn>
                              </p:par>
                              <p:par>
                                <p:cTn id="118" presetID="10" presetClass="entr" presetSubtype="0" fill="hold" nodeType="withEffect">
                                  <p:stCondLst>
                                    <p:cond delay="2200"/>
                                  </p:stCondLst>
                                  <p:childTnLst>
                                    <p:set>
                                      <p:cBhvr>
                                        <p:cTn id="119" dur="1" fill="hold">
                                          <p:stCondLst>
                                            <p:cond delay="0"/>
                                          </p:stCondLst>
                                        </p:cTn>
                                        <p:tgtEl>
                                          <p:spTgt spid="488"/>
                                        </p:tgtEl>
                                        <p:attrNameLst>
                                          <p:attrName>style.visibility</p:attrName>
                                        </p:attrNameLst>
                                      </p:cBhvr>
                                      <p:to>
                                        <p:strVal val="visible"/>
                                      </p:to>
                                    </p:set>
                                    <p:animEffect transition="in" filter="fade">
                                      <p:cBhvr>
                                        <p:cTn id="120" dur="500"/>
                                        <p:tgtEl>
                                          <p:spTgt spid="488"/>
                                        </p:tgtEl>
                                      </p:cBhvr>
                                    </p:animEffect>
                                  </p:childTnLst>
                                </p:cTn>
                              </p:par>
                              <p:par>
                                <p:cTn id="121" presetID="10" presetClass="entr" presetSubtype="0" fill="hold" nodeType="withEffect">
                                  <p:stCondLst>
                                    <p:cond delay="2500"/>
                                  </p:stCondLst>
                                  <p:childTnLst>
                                    <p:set>
                                      <p:cBhvr>
                                        <p:cTn id="122" dur="1" fill="hold">
                                          <p:stCondLst>
                                            <p:cond delay="0"/>
                                          </p:stCondLst>
                                        </p:cTn>
                                        <p:tgtEl>
                                          <p:spTgt spid="542"/>
                                        </p:tgtEl>
                                        <p:attrNameLst>
                                          <p:attrName>style.visibility</p:attrName>
                                        </p:attrNameLst>
                                      </p:cBhvr>
                                      <p:to>
                                        <p:strVal val="visible"/>
                                      </p:to>
                                    </p:set>
                                    <p:animEffect transition="in" filter="fade">
                                      <p:cBhvr>
                                        <p:cTn id="123" dur="500"/>
                                        <p:tgtEl>
                                          <p:spTgt spid="542"/>
                                        </p:tgtEl>
                                      </p:cBhvr>
                                    </p:animEffect>
                                  </p:childTnLst>
                                </p:cTn>
                              </p:par>
                              <p:par>
                                <p:cTn id="124" presetID="42" presetClass="path" presetSubtype="0" accel="50000" decel="50000" fill="hold" grpId="0" nodeType="withEffect">
                                  <p:stCondLst>
                                    <p:cond delay="1000"/>
                                  </p:stCondLst>
                                  <p:childTnLst>
                                    <p:animMotion origin="layout" path="M 4.16667E-6 3.7037E-7 L 0.26601 0.03194 " pathEditMode="relative" rAng="0" ptsTypes="AA">
                                      <p:cBhvr>
                                        <p:cTn id="125" dur="2000" fill="hold"/>
                                        <p:tgtEl>
                                          <p:spTgt spid="741"/>
                                        </p:tgtEl>
                                        <p:attrNameLst>
                                          <p:attrName>ppt_x</p:attrName>
                                          <p:attrName>ppt_y</p:attrName>
                                        </p:attrNameLst>
                                      </p:cBhvr>
                                      <p:rCtr x="13294" y="1597"/>
                                    </p:animMotion>
                                  </p:childTnLst>
                                </p:cTn>
                              </p:par>
                              <p:par>
                                <p:cTn id="126" presetID="10" presetClass="entr" presetSubtype="0" fill="hold" nodeType="withEffect">
                                  <p:stCondLst>
                                    <p:cond delay="3000"/>
                                  </p:stCondLst>
                                  <p:childTnLst>
                                    <p:set>
                                      <p:cBhvr>
                                        <p:cTn id="127" dur="1" fill="hold">
                                          <p:stCondLst>
                                            <p:cond delay="0"/>
                                          </p:stCondLst>
                                        </p:cTn>
                                        <p:tgtEl>
                                          <p:spTgt spid="506"/>
                                        </p:tgtEl>
                                        <p:attrNameLst>
                                          <p:attrName>style.visibility</p:attrName>
                                        </p:attrNameLst>
                                      </p:cBhvr>
                                      <p:to>
                                        <p:strVal val="visible"/>
                                      </p:to>
                                    </p:set>
                                    <p:animEffect transition="in" filter="fade">
                                      <p:cBhvr>
                                        <p:cTn id="128" dur="500"/>
                                        <p:tgtEl>
                                          <p:spTgt spid="506"/>
                                        </p:tgtEl>
                                      </p:cBhvr>
                                    </p:animEffect>
                                  </p:childTnLst>
                                </p:cTn>
                              </p:par>
                              <p:par>
                                <p:cTn id="129" presetID="10" presetClass="entr" presetSubtype="0" fill="hold" nodeType="withEffect">
                                  <p:stCondLst>
                                    <p:cond delay="3100"/>
                                  </p:stCondLst>
                                  <p:childTnLst>
                                    <p:set>
                                      <p:cBhvr>
                                        <p:cTn id="130" dur="1" fill="hold">
                                          <p:stCondLst>
                                            <p:cond delay="0"/>
                                          </p:stCondLst>
                                        </p:cTn>
                                        <p:tgtEl>
                                          <p:spTgt spid="578"/>
                                        </p:tgtEl>
                                        <p:attrNameLst>
                                          <p:attrName>style.visibility</p:attrName>
                                        </p:attrNameLst>
                                      </p:cBhvr>
                                      <p:to>
                                        <p:strVal val="visible"/>
                                      </p:to>
                                    </p:set>
                                    <p:animEffect transition="in" filter="fade">
                                      <p:cBhvr>
                                        <p:cTn id="131" dur="500"/>
                                        <p:tgtEl>
                                          <p:spTgt spid="57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xit" presetSubtype="4" fill="hold" nodeType="clickEffect">
                                  <p:stCondLst>
                                    <p:cond delay="0"/>
                                  </p:stCondLst>
                                  <p:childTnLst>
                                    <p:animEffect transition="out" filter="wipe(down)">
                                      <p:cBhvr>
                                        <p:cTn id="135" dur="500"/>
                                        <p:tgtEl>
                                          <p:spTgt spid="734"/>
                                        </p:tgtEl>
                                      </p:cBhvr>
                                    </p:animEffect>
                                    <p:set>
                                      <p:cBhvr>
                                        <p:cTn id="136" dur="1" fill="hold">
                                          <p:stCondLst>
                                            <p:cond delay="499"/>
                                          </p:stCondLst>
                                        </p:cTn>
                                        <p:tgtEl>
                                          <p:spTgt spid="734"/>
                                        </p:tgtEl>
                                        <p:attrNameLst>
                                          <p:attrName>style.visibility</p:attrName>
                                        </p:attrNameLst>
                                      </p:cBhvr>
                                      <p:to>
                                        <p:strVal val="hidden"/>
                                      </p:to>
                                    </p:set>
                                  </p:childTnLst>
                                </p:cTn>
                              </p:par>
                              <p:par>
                                <p:cTn id="137" presetID="22" presetClass="exit" presetSubtype="4" fill="hold" nodeType="withEffect">
                                  <p:stCondLst>
                                    <p:cond delay="0"/>
                                  </p:stCondLst>
                                  <p:childTnLst>
                                    <p:animEffect transition="out" filter="wipe(down)">
                                      <p:cBhvr>
                                        <p:cTn id="138" dur="500"/>
                                        <p:tgtEl>
                                          <p:spTgt spid="737"/>
                                        </p:tgtEl>
                                      </p:cBhvr>
                                    </p:animEffect>
                                    <p:set>
                                      <p:cBhvr>
                                        <p:cTn id="139" dur="1" fill="hold">
                                          <p:stCondLst>
                                            <p:cond delay="499"/>
                                          </p:stCondLst>
                                        </p:cTn>
                                        <p:tgtEl>
                                          <p:spTgt spid="737"/>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322"/>
                                        </p:tgtEl>
                                      </p:cBhvr>
                                    </p:animEffect>
                                    <p:set>
                                      <p:cBhvr>
                                        <p:cTn id="142" dur="1" fill="hold">
                                          <p:stCondLst>
                                            <p:cond delay="499"/>
                                          </p:stCondLst>
                                        </p:cTn>
                                        <p:tgtEl>
                                          <p:spTgt spid="322"/>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324"/>
                                        </p:tgtEl>
                                      </p:cBhvr>
                                    </p:animEffect>
                                    <p:set>
                                      <p:cBhvr>
                                        <p:cTn id="145" dur="1" fill="hold">
                                          <p:stCondLst>
                                            <p:cond delay="499"/>
                                          </p:stCondLst>
                                        </p:cTn>
                                        <p:tgtEl>
                                          <p:spTgt spid="324"/>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49" dur="8000" fill="hold"/>
                                        <p:tgtEl>
                                          <p:spTgt spid="9"/>
                                        </p:tgtEl>
                                        <p:attrNameLst>
                                          <p:attrName>ppt_x</p:attrName>
                                          <p:attrName>ppt_y</p:attrName>
                                        </p:attrNameLst>
                                      </p:cBhvr>
                                      <p:rCtr x="68841" y="-31273"/>
                                    </p:animMotion>
                                  </p:childTnLst>
                                </p:cTn>
                              </p:par>
                              <p:par>
                                <p:cTn id="150" presetID="10" presetClass="entr" presetSubtype="0" fill="hold" grpId="0" nodeType="withEffect">
                                  <p:stCondLst>
                                    <p:cond delay="400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500"/>
                                        <p:tgtEl>
                                          <p:spTgt spid="13"/>
                                        </p:tgtEl>
                                      </p:cBhvr>
                                    </p:animEffect>
                                  </p:childTnLst>
                                </p:cTn>
                              </p:par>
                              <p:par>
                                <p:cTn id="153" presetID="10" presetClass="entr" presetSubtype="0" fill="hold" grpId="0" nodeType="withEffect">
                                  <p:stCondLst>
                                    <p:cond delay="4200"/>
                                  </p:stCondLst>
                                  <p:childTnLst>
                                    <p:set>
                                      <p:cBhvr>
                                        <p:cTn id="154" dur="1" fill="hold">
                                          <p:stCondLst>
                                            <p:cond delay="0"/>
                                          </p:stCondLst>
                                        </p:cTn>
                                        <p:tgtEl>
                                          <p:spTgt spid="328"/>
                                        </p:tgtEl>
                                        <p:attrNameLst>
                                          <p:attrName>style.visibility</p:attrName>
                                        </p:attrNameLst>
                                      </p:cBhvr>
                                      <p:to>
                                        <p:strVal val="visible"/>
                                      </p:to>
                                    </p:set>
                                    <p:animEffect transition="in" filter="fade">
                                      <p:cBhvr>
                                        <p:cTn id="155" dur="500"/>
                                        <p:tgtEl>
                                          <p:spTgt spid="328"/>
                                        </p:tgtEl>
                                      </p:cBhvr>
                                    </p:animEffect>
                                  </p:childTnLst>
                                </p:cTn>
                              </p:par>
                            </p:childTnLst>
                          </p:cTn>
                        </p:par>
                        <p:par>
                          <p:cTn id="156" fill="hold">
                            <p:stCondLst>
                              <p:cond delay="8000"/>
                            </p:stCondLst>
                            <p:childTnLst>
                              <p:par>
                                <p:cTn id="157" presetID="9" presetClass="emph" presetSubtype="0" nodeType="afterEffect">
                                  <p:stCondLst>
                                    <p:cond delay="0"/>
                                  </p:stCondLst>
                                  <p:childTnLst>
                                    <p:set>
                                      <p:cBhvr>
                                        <p:cTn id="158" dur="indefinite"/>
                                        <p:tgtEl>
                                          <p:spTgt spid="488"/>
                                        </p:tgtEl>
                                        <p:attrNameLst>
                                          <p:attrName>style.opacity</p:attrName>
                                        </p:attrNameLst>
                                      </p:cBhvr>
                                      <p:to>
                                        <p:strVal val="0.25"/>
                                      </p:to>
                                    </p:set>
                                    <p:animEffect filter="image" prLst="opacity: 0.25">
                                      <p:cBhvr rctx="IE">
                                        <p:cTn id="159" dur="indefinite"/>
                                        <p:tgtEl>
                                          <p:spTgt spid="488"/>
                                        </p:tgtEl>
                                      </p:cBhvr>
                                    </p:animEffect>
                                  </p:childTnLst>
                                </p:cTn>
                              </p:par>
                              <p:par>
                                <p:cTn id="160" presetID="9" presetClass="emph" presetSubtype="0" nodeType="withEffect">
                                  <p:stCondLst>
                                    <p:cond delay="0"/>
                                  </p:stCondLst>
                                  <p:childTnLst>
                                    <p:set>
                                      <p:cBhvr>
                                        <p:cTn id="161" dur="indefinite"/>
                                        <p:tgtEl>
                                          <p:spTgt spid="542"/>
                                        </p:tgtEl>
                                        <p:attrNameLst>
                                          <p:attrName>style.opacity</p:attrName>
                                        </p:attrNameLst>
                                      </p:cBhvr>
                                      <p:to>
                                        <p:strVal val="0.25"/>
                                      </p:to>
                                    </p:set>
                                    <p:animEffect filter="image" prLst="opacity: 0.25">
                                      <p:cBhvr rctx="IE">
                                        <p:cTn id="162" dur="indefinite"/>
                                        <p:tgtEl>
                                          <p:spTgt spid="542"/>
                                        </p:tgtEl>
                                      </p:cBhvr>
                                    </p:animEffect>
                                  </p:childTnLst>
                                </p:cTn>
                              </p:par>
                              <p:par>
                                <p:cTn id="163" presetID="9" presetClass="emph" presetSubtype="0" nodeType="withEffect">
                                  <p:stCondLst>
                                    <p:cond delay="0"/>
                                  </p:stCondLst>
                                  <p:childTnLst>
                                    <p:set>
                                      <p:cBhvr>
                                        <p:cTn id="164" dur="indefinite"/>
                                        <p:tgtEl>
                                          <p:spTgt spid="506"/>
                                        </p:tgtEl>
                                        <p:attrNameLst>
                                          <p:attrName>style.opacity</p:attrName>
                                        </p:attrNameLst>
                                      </p:cBhvr>
                                      <p:to>
                                        <p:strVal val="0.25"/>
                                      </p:to>
                                    </p:set>
                                    <p:animEffect filter="image" prLst="opacity: 0.25">
                                      <p:cBhvr rctx="IE">
                                        <p:cTn id="165" dur="indefinite"/>
                                        <p:tgtEl>
                                          <p:spTgt spid="506"/>
                                        </p:tgtEl>
                                      </p:cBhvr>
                                    </p:animEffect>
                                  </p:childTnLst>
                                </p:cTn>
                              </p:par>
                              <p:par>
                                <p:cTn id="166" presetID="9" presetClass="emph" presetSubtype="0" nodeType="withEffect">
                                  <p:stCondLst>
                                    <p:cond delay="0"/>
                                  </p:stCondLst>
                                  <p:childTnLst>
                                    <p:set>
                                      <p:cBhvr>
                                        <p:cTn id="167" dur="indefinite"/>
                                        <p:tgtEl>
                                          <p:spTgt spid="578"/>
                                        </p:tgtEl>
                                        <p:attrNameLst>
                                          <p:attrName>style.opacity</p:attrName>
                                        </p:attrNameLst>
                                      </p:cBhvr>
                                      <p:to>
                                        <p:strVal val="0.25"/>
                                      </p:to>
                                    </p:set>
                                    <p:animEffect filter="image" prLst="opacity: 0.25">
                                      <p:cBhvr rctx="IE">
                                        <p:cTn id="168" dur="indefinite"/>
                                        <p:tgtEl>
                                          <p:spTgt spid="578"/>
                                        </p:tgtEl>
                                      </p:cBhvr>
                                    </p:animEffect>
                                  </p:childTnLst>
                                </p:cTn>
                              </p:par>
                              <p:par>
                                <p:cTn id="169" presetID="9" presetClass="emph" presetSubtype="0" nodeType="withEffect">
                                  <p:stCondLst>
                                    <p:cond delay="0"/>
                                  </p:stCondLst>
                                  <p:childTnLst>
                                    <p:set>
                                      <p:cBhvr>
                                        <p:cTn id="170" dur="indefinite"/>
                                        <p:tgtEl>
                                          <p:spTgt spid="485"/>
                                        </p:tgtEl>
                                        <p:attrNameLst>
                                          <p:attrName>style.opacity</p:attrName>
                                        </p:attrNameLst>
                                      </p:cBhvr>
                                      <p:to>
                                        <p:strVal val="0.25"/>
                                      </p:to>
                                    </p:set>
                                    <p:animEffect filter="image" prLst="opacity: 0.25">
                                      <p:cBhvr rctx="IE">
                                        <p:cTn id="171" dur="indefinite"/>
                                        <p:tgtEl>
                                          <p:spTgt spid="485"/>
                                        </p:tgtEl>
                                      </p:cBhvr>
                                    </p:animEffect>
                                  </p:childTnLst>
                                </p:cTn>
                              </p:par>
                              <p:par>
                                <p:cTn id="172" presetID="9" presetClass="emph" presetSubtype="0" grpId="0" nodeType="withEffect">
                                  <p:stCondLst>
                                    <p:cond delay="0"/>
                                  </p:stCondLst>
                                  <p:childTnLst>
                                    <p:set>
                                      <p:cBhvr>
                                        <p:cTn id="173" dur="indefinite"/>
                                        <p:tgtEl>
                                          <p:spTgt spid="712"/>
                                        </p:tgtEl>
                                        <p:attrNameLst>
                                          <p:attrName>style.opacity</p:attrName>
                                        </p:attrNameLst>
                                      </p:cBhvr>
                                      <p:to>
                                        <p:strVal val="0.25"/>
                                      </p:to>
                                    </p:set>
                                    <p:animEffect filter="image" prLst="opacity: 0.25">
                                      <p:cBhvr rctx="IE">
                                        <p:cTn id="174" dur="indefinite"/>
                                        <p:tgtEl>
                                          <p:spTgt spid="712"/>
                                        </p:tgtEl>
                                      </p:cBhvr>
                                    </p:animEffect>
                                  </p:childTnLst>
                                </p:cTn>
                              </p:par>
                              <p:par>
                                <p:cTn id="175" presetID="9" presetClass="emph" presetSubtype="0" grpId="0" nodeType="withEffect">
                                  <p:stCondLst>
                                    <p:cond delay="0"/>
                                  </p:stCondLst>
                                  <p:childTnLst>
                                    <p:set>
                                      <p:cBhvr>
                                        <p:cTn id="176" dur="indefinite"/>
                                        <p:tgtEl>
                                          <p:spTgt spid="713"/>
                                        </p:tgtEl>
                                        <p:attrNameLst>
                                          <p:attrName>style.opacity</p:attrName>
                                        </p:attrNameLst>
                                      </p:cBhvr>
                                      <p:to>
                                        <p:strVal val="0.25"/>
                                      </p:to>
                                    </p:set>
                                    <p:animEffect filter="image" prLst="opacity: 0.25">
                                      <p:cBhvr rctx="IE">
                                        <p:cTn id="177" dur="indefinite"/>
                                        <p:tgtEl>
                                          <p:spTgt spid="713"/>
                                        </p:tgtEl>
                                      </p:cBhvr>
                                    </p:animEffect>
                                  </p:childTnLst>
                                </p:cTn>
                              </p:par>
                              <p:par>
                                <p:cTn id="178" presetID="9" presetClass="emph" presetSubtype="0" grpId="1" nodeType="withEffect">
                                  <p:stCondLst>
                                    <p:cond delay="0"/>
                                  </p:stCondLst>
                                  <p:childTnLst>
                                    <p:set>
                                      <p:cBhvr>
                                        <p:cTn id="179" dur="indefinite"/>
                                        <p:tgtEl>
                                          <p:spTgt spid="740"/>
                                        </p:tgtEl>
                                        <p:attrNameLst>
                                          <p:attrName>style.opacity</p:attrName>
                                        </p:attrNameLst>
                                      </p:cBhvr>
                                      <p:to>
                                        <p:strVal val="0.25"/>
                                      </p:to>
                                    </p:set>
                                    <p:animEffect filter="image" prLst="opacity: 0.25">
                                      <p:cBhvr rctx="IE">
                                        <p:cTn id="180" dur="indefinite"/>
                                        <p:tgtEl>
                                          <p:spTgt spid="740"/>
                                        </p:tgtEl>
                                      </p:cBhvr>
                                    </p:animEffect>
                                  </p:childTnLst>
                                </p:cTn>
                              </p:par>
                              <p:par>
                                <p:cTn id="181" presetID="9" presetClass="emph" presetSubtype="0" grpId="1" nodeType="withEffect">
                                  <p:stCondLst>
                                    <p:cond delay="0"/>
                                  </p:stCondLst>
                                  <p:childTnLst>
                                    <p:set>
                                      <p:cBhvr>
                                        <p:cTn id="182" dur="indefinite"/>
                                        <p:tgtEl>
                                          <p:spTgt spid="741"/>
                                        </p:tgtEl>
                                        <p:attrNameLst>
                                          <p:attrName>style.opacity</p:attrName>
                                        </p:attrNameLst>
                                      </p:cBhvr>
                                      <p:to>
                                        <p:strVal val="0.25"/>
                                      </p:to>
                                    </p:set>
                                    <p:animEffect filter="image" prLst="opacity: 0.25">
                                      <p:cBhvr rctx="IE">
                                        <p:cTn id="183" dur="indefinite"/>
                                        <p:tgtEl>
                                          <p:spTgt spid="74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329"/>
                                        </p:tgtEl>
                                        <p:attrNameLst>
                                          <p:attrName>style.visibility</p:attrName>
                                        </p:attrNameLst>
                                      </p:cBhvr>
                                      <p:to>
                                        <p:strVal val="visible"/>
                                      </p:to>
                                    </p:set>
                                    <p:animEffect transition="in" filter="fade">
                                      <p:cBhvr>
                                        <p:cTn id="186" dur="500"/>
                                        <p:tgtEl>
                                          <p:spTgt spid="329"/>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31"/>
                                        </p:tgtEl>
                                        <p:attrNameLst>
                                          <p:attrName>style.visibility</p:attrName>
                                        </p:attrNameLst>
                                      </p:cBhvr>
                                      <p:to>
                                        <p:strVal val="visible"/>
                                      </p:to>
                                    </p:set>
                                    <p:animEffect transition="in" filter="fade">
                                      <p:cBhvr>
                                        <p:cTn id="189" dur="500"/>
                                        <p:tgtEl>
                                          <p:spTgt spid="331"/>
                                        </p:tgtEl>
                                      </p:cBhvr>
                                    </p:animEffect>
                                  </p:childTnLst>
                                </p:cTn>
                              </p:par>
                              <p:par>
                                <p:cTn id="190" presetID="22" presetClass="entr" presetSubtype="1" fill="hold" nodeType="withEffect">
                                  <p:stCondLst>
                                    <p:cond delay="1000"/>
                                  </p:stCondLst>
                                  <p:childTnLst>
                                    <p:set>
                                      <p:cBhvr>
                                        <p:cTn id="191" dur="1" fill="hold">
                                          <p:stCondLst>
                                            <p:cond delay="0"/>
                                          </p:stCondLst>
                                        </p:cTn>
                                        <p:tgtEl>
                                          <p:spTgt spid="744"/>
                                        </p:tgtEl>
                                        <p:attrNameLst>
                                          <p:attrName>style.visibility</p:attrName>
                                        </p:attrNameLst>
                                      </p:cBhvr>
                                      <p:to>
                                        <p:strVal val="visible"/>
                                      </p:to>
                                    </p:set>
                                    <p:animEffect transition="in" filter="wipe(up)">
                                      <p:cBhvr>
                                        <p:cTn id="192" dur="500"/>
                                        <p:tgtEl>
                                          <p:spTgt spid="744"/>
                                        </p:tgtEl>
                                      </p:cBhvr>
                                    </p:animEffect>
                                  </p:childTnLst>
                                </p:cTn>
                              </p:par>
                              <p:par>
                                <p:cTn id="193" presetID="10" presetClass="entr" presetSubtype="0" fill="hold" nodeType="withEffect">
                                  <p:stCondLst>
                                    <p:cond delay="1000"/>
                                  </p:stCondLst>
                                  <p:childTnLst>
                                    <p:set>
                                      <p:cBhvr>
                                        <p:cTn id="194" dur="1" fill="hold">
                                          <p:stCondLst>
                                            <p:cond delay="0"/>
                                          </p:stCondLst>
                                        </p:cTn>
                                        <p:tgtEl>
                                          <p:spTgt spid="596"/>
                                        </p:tgtEl>
                                        <p:attrNameLst>
                                          <p:attrName>style.visibility</p:attrName>
                                        </p:attrNameLst>
                                      </p:cBhvr>
                                      <p:to>
                                        <p:strVal val="visible"/>
                                      </p:to>
                                    </p:set>
                                    <p:animEffect transition="in" filter="fade">
                                      <p:cBhvr>
                                        <p:cTn id="195" dur="500"/>
                                        <p:tgtEl>
                                          <p:spTgt spid="596"/>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717"/>
                                        </p:tgtEl>
                                        <p:attrNameLst>
                                          <p:attrName>style.visibility</p:attrName>
                                        </p:attrNameLst>
                                      </p:cBhvr>
                                      <p:to>
                                        <p:strVal val="visible"/>
                                      </p:to>
                                    </p:set>
                                    <p:animEffect transition="in" filter="fade">
                                      <p:cBhvr>
                                        <p:cTn id="198" dur="500"/>
                                        <p:tgtEl>
                                          <p:spTgt spid="71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718"/>
                                        </p:tgtEl>
                                        <p:attrNameLst>
                                          <p:attrName>style.visibility</p:attrName>
                                        </p:attrNameLst>
                                      </p:cBhvr>
                                      <p:to>
                                        <p:strVal val="visible"/>
                                      </p:to>
                                    </p:set>
                                    <p:animEffect transition="in" filter="fade">
                                      <p:cBhvr>
                                        <p:cTn id="201" dur="500"/>
                                        <p:tgtEl>
                                          <p:spTgt spid="718"/>
                                        </p:tgtEl>
                                      </p:cBhvr>
                                    </p:animEffect>
                                  </p:childTnLst>
                                </p:cTn>
                              </p:par>
                              <p:par>
                                <p:cTn id="202" presetID="42" presetClass="path" presetSubtype="0" accel="50000" decel="50000" fill="hold" grpId="0" nodeType="withEffect">
                                  <p:stCondLst>
                                    <p:cond delay="0"/>
                                  </p:stCondLst>
                                  <p:childTnLst>
                                    <p:animMotion origin="layout" path="M 4.375E-6 3.7037E-7 L 0.26757 0.2463 " pathEditMode="relative" rAng="0" ptsTypes="AA">
                                      <p:cBhvr>
                                        <p:cTn id="203" dur="2000" fill="hold"/>
                                        <p:tgtEl>
                                          <p:spTgt spid="747"/>
                                        </p:tgtEl>
                                        <p:attrNameLst>
                                          <p:attrName>ppt_x</p:attrName>
                                          <p:attrName>ppt_y</p:attrName>
                                        </p:attrNameLst>
                                      </p:cBhvr>
                                      <p:rCtr x="13372" y="12315"/>
                                    </p:animMotion>
                                  </p:childTnLst>
                                </p:cTn>
                              </p:par>
                              <p:par>
                                <p:cTn id="204" presetID="10" presetClass="entr" presetSubtype="0" fill="hold" nodeType="withEffect">
                                  <p:stCondLst>
                                    <p:cond delay="2000"/>
                                  </p:stCondLst>
                                  <p:childTnLst>
                                    <p:set>
                                      <p:cBhvr>
                                        <p:cTn id="205" dur="1" fill="hold">
                                          <p:stCondLst>
                                            <p:cond delay="0"/>
                                          </p:stCondLst>
                                        </p:cTn>
                                        <p:tgtEl>
                                          <p:spTgt spid="635"/>
                                        </p:tgtEl>
                                        <p:attrNameLst>
                                          <p:attrName>style.visibility</p:attrName>
                                        </p:attrNameLst>
                                      </p:cBhvr>
                                      <p:to>
                                        <p:strVal val="visible"/>
                                      </p:to>
                                    </p:set>
                                    <p:animEffect transition="in" filter="fade">
                                      <p:cBhvr>
                                        <p:cTn id="206" dur="500"/>
                                        <p:tgtEl>
                                          <p:spTgt spid="635"/>
                                        </p:tgtEl>
                                      </p:cBhvr>
                                    </p:animEffect>
                                  </p:childTnLst>
                                </p:cTn>
                              </p:par>
                              <p:par>
                                <p:cTn id="207" presetID="10" presetClass="entr" presetSubtype="0" fill="hold" nodeType="withEffect">
                                  <p:stCondLst>
                                    <p:cond delay="2300"/>
                                  </p:stCondLst>
                                  <p:childTnLst>
                                    <p:set>
                                      <p:cBhvr>
                                        <p:cTn id="208" dur="1" fill="hold">
                                          <p:stCondLst>
                                            <p:cond delay="0"/>
                                          </p:stCondLst>
                                        </p:cTn>
                                        <p:tgtEl>
                                          <p:spTgt spid="671"/>
                                        </p:tgtEl>
                                        <p:attrNameLst>
                                          <p:attrName>style.visibility</p:attrName>
                                        </p:attrNameLst>
                                      </p:cBhvr>
                                      <p:to>
                                        <p:strVal val="visible"/>
                                      </p:to>
                                    </p:set>
                                    <p:animEffect transition="in" filter="fade">
                                      <p:cBhvr>
                                        <p:cTn id="209" dur="500"/>
                                        <p:tgtEl>
                                          <p:spTgt spid="671"/>
                                        </p:tgtEl>
                                      </p:cBhvr>
                                    </p:animEffect>
                                  </p:childTnLst>
                                </p:cTn>
                              </p:par>
                              <p:par>
                                <p:cTn id="210" presetID="42" presetClass="path" presetSubtype="0" accel="50000" decel="50000" fill="hold" grpId="0" nodeType="withEffect">
                                  <p:stCondLst>
                                    <p:cond delay="300"/>
                                  </p:stCondLst>
                                  <p:childTnLst>
                                    <p:animMotion origin="layout" path="M 3.95833E-6 3.7037E-7 L 0.30781 0.2463 " pathEditMode="relative" rAng="0" ptsTypes="AA">
                                      <p:cBhvr>
                                        <p:cTn id="211" dur="2000" fill="hold"/>
                                        <p:tgtEl>
                                          <p:spTgt spid="748"/>
                                        </p:tgtEl>
                                        <p:attrNameLst>
                                          <p:attrName>ppt_x</p:attrName>
                                          <p:attrName>ppt_y</p:attrName>
                                        </p:attrNameLst>
                                      </p:cBhvr>
                                      <p:rCtr x="15391" y="12315"/>
                                    </p:animMotion>
                                  </p:childTnLst>
                                </p:cTn>
                              </p:par>
                              <p:par>
                                <p:cTn id="212" presetID="10" presetClass="entr" presetSubtype="0" fill="hold" nodeType="withEffect">
                                  <p:stCondLst>
                                    <p:cond delay="2000"/>
                                  </p:stCondLst>
                                  <p:childTnLst>
                                    <p:set>
                                      <p:cBhvr>
                                        <p:cTn id="213" dur="1" fill="hold">
                                          <p:stCondLst>
                                            <p:cond delay="0"/>
                                          </p:stCondLst>
                                        </p:cTn>
                                        <p:tgtEl>
                                          <p:spTgt spid="599"/>
                                        </p:tgtEl>
                                        <p:attrNameLst>
                                          <p:attrName>style.visibility</p:attrName>
                                        </p:attrNameLst>
                                      </p:cBhvr>
                                      <p:to>
                                        <p:strVal val="visible"/>
                                      </p:to>
                                    </p:set>
                                    <p:animEffect transition="in" filter="fade">
                                      <p:cBhvr>
                                        <p:cTn id="214" dur="500"/>
                                        <p:tgtEl>
                                          <p:spTgt spid="599"/>
                                        </p:tgtEl>
                                      </p:cBhvr>
                                    </p:animEffect>
                                  </p:childTnLst>
                                </p:cTn>
                              </p:par>
                              <p:par>
                                <p:cTn id="215" presetID="10" presetClass="entr" presetSubtype="0" fill="hold" nodeType="withEffect">
                                  <p:stCondLst>
                                    <p:cond delay="2400"/>
                                  </p:stCondLst>
                                  <p:childTnLst>
                                    <p:set>
                                      <p:cBhvr>
                                        <p:cTn id="216" dur="1" fill="hold">
                                          <p:stCondLst>
                                            <p:cond delay="0"/>
                                          </p:stCondLst>
                                        </p:cTn>
                                        <p:tgtEl>
                                          <p:spTgt spid="653"/>
                                        </p:tgtEl>
                                        <p:attrNameLst>
                                          <p:attrName>style.visibility</p:attrName>
                                        </p:attrNameLst>
                                      </p:cBhvr>
                                      <p:to>
                                        <p:strVal val="visible"/>
                                      </p:to>
                                    </p:set>
                                    <p:animEffect transition="in" filter="fade">
                                      <p:cBhvr>
                                        <p:cTn id="217" dur="500"/>
                                        <p:tgtEl>
                                          <p:spTgt spid="653"/>
                                        </p:tgtEl>
                                      </p:cBhvr>
                                    </p:animEffect>
                                  </p:childTnLst>
                                </p:cTn>
                              </p:par>
                              <p:par>
                                <p:cTn id="218"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19" dur="2000" fill="hold"/>
                                        <p:tgtEl>
                                          <p:spTgt spid="4"/>
                                        </p:tgtEl>
                                        <p:attrNameLst>
                                          <p:attrName>ppt_x</p:attrName>
                                          <p:attrName>ppt_y</p:attrName>
                                        </p:attrNameLst>
                                      </p:cBhvr>
                                      <p:rCtr x="30937" y="-31921"/>
                                    </p:animMotion>
                                  </p:childTnLst>
                                </p:cTn>
                              </p:par>
                              <p:par>
                                <p:cTn id="220" presetID="22" presetClass="exit" presetSubtype="8" fill="hold" nodeType="withEffect">
                                  <p:stCondLst>
                                    <p:cond delay="2400"/>
                                  </p:stCondLst>
                                  <p:childTnLst>
                                    <p:animEffect transition="out" filter="wipe(left)">
                                      <p:cBhvr>
                                        <p:cTn id="221" dur="500"/>
                                        <p:tgtEl>
                                          <p:spTgt spid="744"/>
                                        </p:tgtEl>
                                      </p:cBhvr>
                                    </p:animEffect>
                                    <p:set>
                                      <p:cBhvr>
                                        <p:cTn id="222"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27" grpId="0" animBg="1"/>
      <p:bldP spid="712" grpId="0" animBg="1"/>
      <p:bldP spid="713" grpId="0" animBg="1"/>
      <p:bldP spid="717" grpId="0" animBg="1"/>
      <p:bldP spid="718" grpId="0" animBg="1"/>
      <p:bldP spid="730" grpId="0" animBg="1"/>
      <p:bldP spid="730" grpId="1" animBg="1"/>
      <p:bldP spid="13" grpId="0" animBg="1"/>
      <p:bldP spid="754" grpId="0" animBg="1"/>
      <p:bldP spid="754" grpId="1" animBg="1"/>
      <p:bldP spid="756" grpId="0" animBg="1"/>
      <p:bldP spid="756" grpId="1" animBg="1"/>
      <p:bldP spid="757" grpId="0" animBg="1"/>
      <p:bldP spid="757" grpId="1" animBg="1"/>
      <p:bldP spid="316" grpId="0" animBg="1"/>
      <p:bldP spid="317" grpId="0"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a:t>Microservice Resiliency</a:t>
            </a:r>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3311676"/>
          </a:xfrm>
        </p:spPr>
        <p:txBody>
          <a:bodyPr/>
          <a:lstStyle/>
          <a:p>
            <a:r>
              <a:rPr lang="en-US" dirty="0"/>
              <a:t>Coding for failure…</a:t>
            </a:r>
          </a:p>
          <a:p>
            <a:pPr lvl="1"/>
            <a:r>
              <a:rPr lang="en-US" sz="3200" dirty="0"/>
              <a:t>Retries </a:t>
            </a:r>
            <a:r>
              <a:rPr lang="en-US" i="1" dirty="0"/>
              <a:t>– because there will be failures</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so you don’t overload the system</a:t>
            </a:r>
            <a:endParaRPr lang="en-US" sz="3200" i="1" dirty="0"/>
          </a:p>
          <a:p>
            <a:pPr lvl="1"/>
            <a:r>
              <a:rPr lang="en-US" sz="3200" dirty="0"/>
              <a:t>Message Queues </a:t>
            </a:r>
            <a:r>
              <a:rPr lang="en-US" i="1" dirty="0"/>
              <a:t>– to complete the user task quickly, finish up later</a:t>
            </a:r>
            <a:endParaRPr lang="en-US" sz="3200" i="1" dirty="0"/>
          </a:p>
          <a:p>
            <a:endParaRPr lang="en-US" dirty="0"/>
          </a:p>
        </p:txBody>
      </p:sp>
    </p:spTree>
    <p:extLst>
      <p:ext uri="{BB962C8B-B14F-4D97-AF65-F5344CB8AC3E}">
        <p14:creationId xmlns:p14="http://schemas.microsoft.com/office/powerpoint/2010/main" val="2979385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362">
            <a:extLst>
              <a:ext uri="{FF2B5EF4-FFF2-40B4-BE49-F238E27FC236}">
                <a16:creationId xmlns:a16="http://schemas.microsoft.com/office/drawing/2014/main" id="{68B3E230-F46C-4A49-8121-6E0810E92AEB}"/>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D6FD0700-B9A0-4C3D-8A97-0F5A368D8128}"/>
              </a:ext>
            </a:extLst>
          </p:cNvPr>
          <p:cNvSpPr>
            <a:spLocks noGrp="1"/>
          </p:cNvSpPr>
          <p:nvPr>
            <p:ph type="title"/>
          </p:nvPr>
        </p:nvSpPr>
        <p:spPr>
          <a:xfrm>
            <a:off x="588263" y="457200"/>
            <a:ext cx="11018520" cy="553998"/>
          </a:xfrm>
        </p:spPr>
        <p:txBody>
          <a:bodyPr/>
          <a:lstStyle/>
          <a:p>
            <a:r>
              <a:rPr lang="en-US" dirty="0"/>
              <a:t>Demo       Architecture</a:t>
            </a:r>
          </a:p>
        </p:txBody>
      </p:sp>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2"/>
          <a:srcRect l="3131" t="25788" r="2725" b="20947"/>
          <a:stretch/>
        </p:blipFill>
        <p:spPr>
          <a:xfrm>
            <a:off x="1879133" y="528780"/>
            <a:ext cx="655935" cy="401147"/>
          </a:xfrm>
          <a:prstGeom prst="rect">
            <a:avLst/>
          </a:prstGeom>
        </p:spPr>
      </p:pic>
      <p:sp>
        <p:nvSpPr>
          <p:cNvPr id="172" name="Rectangle 171">
            <a:extLst>
              <a:ext uri="{FF2B5EF4-FFF2-40B4-BE49-F238E27FC236}">
                <a16:creationId xmlns:a16="http://schemas.microsoft.com/office/drawing/2014/main" id="{9A99A9D8-E7E2-46CE-B2FA-8A030415E87D}"/>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173" name="Rectangle 172">
            <a:extLst>
              <a:ext uri="{FF2B5EF4-FFF2-40B4-BE49-F238E27FC236}">
                <a16:creationId xmlns:a16="http://schemas.microsoft.com/office/drawing/2014/main" id="{E6D88BEF-C6E6-436D-8FDB-6111F0B1D74C}"/>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175" name="Graphic 174">
            <a:extLst>
              <a:ext uri="{FF2B5EF4-FFF2-40B4-BE49-F238E27FC236}">
                <a16:creationId xmlns:a16="http://schemas.microsoft.com/office/drawing/2014/main" id="{CC48B6F4-EC7F-4593-AAA5-94C808EB90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926" y="5607575"/>
            <a:ext cx="736520" cy="736520"/>
          </a:xfrm>
          <a:prstGeom prst="rect">
            <a:avLst/>
          </a:prstGeom>
        </p:spPr>
      </p:pic>
      <p:cxnSp>
        <p:nvCxnSpPr>
          <p:cNvPr id="346" name="Straight Arrow Connector 345">
            <a:extLst>
              <a:ext uri="{FF2B5EF4-FFF2-40B4-BE49-F238E27FC236}">
                <a16:creationId xmlns:a16="http://schemas.microsoft.com/office/drawing/2014/main" id="{7158D64D-9041-4187-A4EE-137A9C4468C8}"/>
              </a:ext>
            </a:extLst>
          </p:cNvPr>
          <p:cNvCxnSpPr>
            <a:cxnSpLocks/>
            <a:stCxn id="173" idx="2"/>
            <a:endCxn id="172"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C69EE670-B04F-4AC4-B2C6-EEB46113B163}"/>
              </a:ext>
            </a:extLst>
          </p:cNvPr>
          <p:cNvCxnSpPr>
            <a:cxnSpLocks/>
            <a:stCxn id="173" idx="2"/>
            <a:endCxn id="174"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F03885C7-2C04-47B0-A23D-9F17D092A795}"/>
              </a:ext>
            </a:extLst>
          </p:cNvPr>
          <p:cNvCxnSpPr>
            <a:cxnSpLocks/>
            <a:stCxn id="172" idx="2"/>
            <a:endCxn id="17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1" name="Cube 170">
            <a:extLst>
              <a:ext uri="{FF2B5EF4-FFF2-40B4-BE49-F238E27FC236}">
                <a16:creationId xmlns:a16="http://schemas.microsoft.com/office/drawing/2014/main" id="{2D4E10C3-90FE-44ED-939F-7144643AC7C3}"/>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4" name="Rectangle 173">
            <a:extLst>
              <a:ext uri="{FF2B5EF4-FFF2-40B4-BE49-F238E27FC236}">
                <a16:creationId xmlns:a16="http://schemas.microsoft.com/office/drawing/2014/main" id="{1463B37A-ACFB-4054-B0F0-3C07A13A8579}"/>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176" name="Straight Arrow Connector 175">
            <a:extLst>
              <a:ext uri="{FF2B5EF4-FFF2-40B4-BE49-F238E27FC236}">
                <a16:creationId xmlns:a16="http://schemas.microsoft.com/office/drawing/2014/main" id="{C13E69CA-EDAD-492A-ADAE-B0A6A4307AA3}"/>
              </a:ext>
            </a:extLst>
          </p:cNvPr>
          <p:cNvCxnSpPr>
            <a:cxnSpLocks/>
            <a:stCxn id="174" idx="2"/>
            <a:endCxn id="171"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4" name="Lightning Bolt 233">
            <a:extLst>
              <a:ext uri="{FF2B5EF4-FFF2-40B4-BE49-F238E27FC236}">
                <a16:creationId xmlns:a16="http://schemas.microsoft.com/office/drawing/2014/main" id="{5C6245E2-AC66-472D-8867-B920AC5A805C}"/>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235" name="Straight Arrow Connector 234">
            <a:extLst>
              <a:ext uri="{FF2B5EF4-FFF2-40B4-BE49-F238E27FC236}">
                <a16:creationId xmlns:a16="http://schemas.microsoft.com/office/drawing/2014/main" id="{6623E860-5D37-45C1-BBFC-4B1FE8F804B5}"/>
              </a:ext>
            </a:extLst>
          </p:cNvPr>
          <p:cNvCxnSpPr>
            <a:cxnSpLocks/>
            <a:endCxn id="238" idx="1"/>
          </p:cNvCxnSpPr>
          <p:nvPr/>
        </p:nvCxnSpPr>
        <p:spPr>
          <a:xfrm>
            <a:off x="3191957" y="1986640"/>
            <a:ext cx="520525"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8D75F167-9CE9-47A1-8D59-E44FBD818C2F}"/>
              </a:ext>
            </a:extLst>
          </p:cNvPr>
          <p:cNvCxnSpPr>
            <a:cxnSpLocks/>
            <a:stCxn id="238" idx="3"/>
            <a:endCxn id="241" idx="1"/>
          </p:cNvCxnSpPr>
          <p:nvPr/>
        </p:nvCxnSpPr>
        <p:spPr>
          <a:xfrm>
            <a:off x="4528390"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Group 236">
            <a:extLst>
              <a:ext uri="{FF2B5EF4-FFF2-40B4-BE49-F238E27FC236}">
                <a16:creationId xmlns:a16="http://schemas.microsoft.com/office/drawing/2014/main" id="{11714CB3-D574-424E-98C9-B26B64199616}"/>
              </a:ext>
            </a:extLst>
          </p:cNvPr>
          <p:cNvGrpSpPr/>
          <p:nvPr/>
        </p:nvGrpSpPr>
        <p:grpSpPr>
          <a:xfrm>
            <a:off x="3574486" y="1925767"/>
            <a:ext cx="1091901" cy="1135670"/>
            <a:chOff x="3574486" y="1925767"/>
            <a:chExt cx="1091901" cy="1135670"/>
          </a:xfrm>
        </p:grpSpPr>
        <p:pic>
          <p:nvPicPr>
            <p:cNvPr id="238" name="Graphic 237">
              <a:extLst>
                <a:ext uri="{FF2B5EF4-FFF2-40B4-BE49-F238E27FC236}">
                  <a16:creationId xmlns:a16="http://schemas.microsoft.com/office/drawing/2014/main" id="{C62F4E4F-E343-4D7E-90BB-DB2471E8C8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482" y="1925767"/>
              <a:ext cx="815908" cy="815908"/>
            </a:xfrm>
            <a:prstGeom prst="rect">
              <a:avLst/>
            </a:prstGeom>
          </p:spPr>
        </p:pic>
        <p:sp>
          <p:nvSpPr>
            <p:cNvPr id="239" name="Rectangle 238">
              <a:extLst>
                <a:ext uri="{FF2B5EF4-FFF2-40B4-BE49-F238E27FC236}">
                  <a16:creationId xmlns:a16="http://schemas.microsoft.com/office/drawing/2014/main" id="{3A5571B0-1448-4F08-8747-C7A4105123BA}"/>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grpSp>
        <p:nvGrpSpPr>
          <p:cNvPr id="240" name="Group 239">
            <a:extLst>
              <a:ext uri="{FF2B5EF4-FFF2-40B4-BE49-F238E27FC236}">
                <a16:creationId xmlns:a16="http://schemas.microsoft.com/office/drawing/2014/main" id="{16575C65-36D2-443C-8B70-265B41C4BF3D}"/>
              </a:ext>
            </a:extLst>
          </p:cNvPr>
          <p:cNvGrpSpPr/>
          <p:nvPr/>
        </p:nvGrpSpPr>
        <p:grpSpPr>
          <a:xfrm>
            <a:off x="4530635" y="1868001"/>
            <a:ext cx="1830342" cy="1195908"/>
            <a:chOff x="4530635" y="1868001"/>
            <a:chExt cx="1830342" cy="1195908"/>
          </a:xfrm>
        </p:grpSpPr>
        <p:pic>
          <p:nvPicPr>
            <p:cNvPr id="241" name="Graphic 240">
              <a:extLst>
                <a:ext uri="{FF2B5EF4-FFF2-40B4-BE49-F238E27FC236}">
                  <a16:creationId xmlns:a16="http://schemas.microsoft.com/office/drawing/2014/main" id="{04FF1844-5F9E-48D1-BD60-8B56F47C2D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8878" y="1868001"/>
              <a:ext cx="931440" cy="931440"/>
            </a:xfrm>
            <a:prstGeom prst="rect">
              <a:avLst/>
            </a:prstGeom>
          </p:spPr>
        </p:pic>
        <p:sp>
          <p:nvSpPr>
            <p:cNvPr id="242" name="TextBox 241">
              <a:extLst>
                <a:ext uri="{FF2B5EF4-FFF2-40B4-BE49-F238E27FC236}">
                  <a16:creationId xmlns:a16="http://schemas.microsoft.com/office/drawing/2014/main" id="{C09CD561-CC63-4D76-953F-DAE4FD07241A}"/>
                </a:ext>
              </a:extLst>
            </p:cNvPr>
            <p:cNvSpPr txBox="1"/>
            <p:nvPr/>
          </p:nvSpPr>
          <p:spPr>
            <a:xfrm>
              <a:off x="4530635" y="2694577"/>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pic>
        <p:nvPicPr>
          <p:cNvPr id="243" name="Picture 10" descr="https://wiki.jenkins-ci.org/download/attachments/2916393/logo-title.png?version=1&amp;modificationDate=1302753947000">
            <a:extLst>
              <a:ext uri="{FF2B5EF4-FFF2-40B4-BE49-F238E27FC236}">
                <a16:creationId xmlns:a16="http://schemas.microsoft.com/office/drawing/2014/main" id="{7FD409BA-F300-442F-B6AD-6EEB4D2EE6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https://ngeor.files.wordpress.com/2017/11/helm-small.png">
            <a:extLst>
              <a:ext uri="{FF2B5EF4-FFF2-40B4-BE49-F238E27FC236}">
                <a16:creationId xmlns:a16="http://schemas.microsoft.com/office/drawing/2014/main" id="{52D0A480-00DB-444D-BFF0-133699E39663}"/>
              </a:ext>
            </a:extLst>
          </p:cNvPr>
          <p:cNvPicPr>
            <a:picLocks noChangeAspect="1" noChangeArrowheads="1"/>
          </p:cNvPicPr>
          <p:nvPr/>
        </p:nvPicPr>
        <p:blipFill>
          <a:blip r:embed="rId10">
            <a:duotone>
              <a:prstClr val="black"/>
              <a:srgbClr val="0078D4">
                <a:tint val="45000"/>
                <a:satMod val="400000"/>
              </a:srgbClr>
            </a:duotone>
            <a:extLst>
              <a:ext uri="{BEBA8EAE-BF5A-486C-A8C5-ECC9F3942E4B}">
                <a14:imgProps xmlns:a14="http://schemas.microsoft.com/office/drawing/2010/main">
                  <a14:imgLayer r:embed="rId11">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245" name="Group 244">
            <a:extLst>
              <a:ext uri="{FF2B5EF4-FFF2-40B4-BE49-F238E27FC236}">
                <a16:creationId xmlns:a16="http://schemas.microsoft.com/office/drawing/2014/main" id="{37DA7515-4BEC-4119-A796-30E6C7DC3A45}"/>
              </a:ext>
            </a:extLst>
          </p:cNvPr>
          <p:cNvGrpSpPr/>
          <p:nvPr/>
        </p:nvGrpSpPr>
        <p:grpSpPr>
          <a:xfrm>
            <a:off x="6813490" y="1743156"/>
            <a:ext cx="1579973" cy="1631950"/>
            <a:chOff x="10350041" y="1743156"/>
            <a:chExt cx="1579973" cy="1631950"/>
          </a:xfrm>
        </p:grpSpPr>
        <p:pic>
          <p:nvPicPr>
            <p:cNvPr id="246" name="Picture 245">
              <a:extLst>
                <a:ext uri="{FF2B5EF4-FFF2-40B4-BE49-F238E27FC236}">
                  <a16:creationId xmlns:a16="http://schemas.microsoft.com/office/drawing/2014/main" id="{E1082928-8CA7-489E-9FA5-E189FFF0B4EC}"/>
                </a:ext>
              </a:extLst>
            </p:cNvPr>
            <p:cNvPicPr>
              <a:picLocks noChangeAspect="1"/>
            </p:cNvPicPr>
            <p:nvPr/>
          </p:nvPicPr>
          <p:blipFill>
            <a:blip r:embed="rId12"/>
            <a:stretch>
              <a:fillRect/>
            </a:stretch>
          </p:blipFill>
          <p:spPr>
            <a:xfrm>
              <a:off x="10350041" y="1743156"/>
              <a:ext cx="1579973" cy="1203595"/>
            </a:xfrm>
            <a:prstGeom prst="rect">
              <a:avLst/>
            </a:prstGeom>
          </p:spPr>
        </p:pic>
        <p:sp>
          <p:nvSpPr>
            <p:cNvPr id="247" name="TextBox 246">
              <a:extLst>
                <a:ext uri="{FF2B5EF4-FFF2-40B4-BE49-F238E27FC236}">
                  <a16:creationId xmlns:a16="http://schemas.microsoft.com/office/drawing/2014/main" id="{764D26DD-0F14-450B-A053-A9908F132AAC}"/>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248" name="Graphic 247">
              <a:extLst>
                <a:ext uri="{FF2B5EF4-FFF2-40B4-BE49-F238E27FC236}">
                  <a16:creationId xmlns:a16="http://schemas.microsoft.com/office/drawing/2014/main" id="{C80E0563-159F-4AAB-8883-9F8E2BFEA42E}"/>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0371" r="19661" b="28720"/>
            <a:stretch/>
          </p:blipFill>
          <p:spPr>
            <a:xfrm>
              <a:off x="10862745" y="2059101"/>
              <a:ext cx="554564" cy="571704"/>
            </a:xfrm>
            <a:prstGeom prst="rect">
              <a:avLst/>
            </a:prstGeom>
          </p:spPr>
        </p:pic>
      </p:grpSp>
      <p:grpSp>
        <p:nvGrpSpPr>
          <p:cNvPr id="249" name="Group 248">
            <a:extLst>
              <a:ext uri="{FF2B5EF4-FFF2-40B4-BE49-F238E27FC236}">
                <a16:creationId xmlns:a16="http://schemas.microsoft.com/office/drawing/2014/main" id="{F0384391-CCAD-4E7F-A5BC-EE7EB8952B88}"/>
              </a:ext>
            </a:extLst>
          </p:cNvPr>
          <p:cNvGrpSpPr/>
          <p:nvPr/>
        </p:nvGrpSpPr>
        <p:grpSpPr>
          <a:xfrm>
            <a:off x="1276825" y="1727454"/>
            <a:ext cx="1848252" cy="775922"/>
            <a:chOff x="1276825" y="1727454"/>
            <a:chExt cx="1848252" cy="775922"/>
          </a:xfrm>
        </p:grpSpPr>
        <p:pic>
          <p:nvPicPr>
            <p:cNvPr id="250" name="Picture 249">
              <a:extLst>
                <a:ext uri="{FF2B5EF4-FFF2-40B4-BE49-F238E27FC236}">
                  <a16:creationId xmlns:a16="http://schemas.microsoft.com/office/drawing/2014/main" id="{A06797CE-CF74-4707-BC83-C56851D77CED}"/>
                </a:ext>
              </a:extLst>
            </p:cNvPr>
            <p:cNvPicPr>
              <a:picLocks noChangeAspect="1"/>
            </p:cNvPicPr>
            <p:nvPr/>
          </p:nvPicPr>
          <p:blipFill>
            <a:blip r:embed="rId15"/>
            <a:stretch>
              <a:fillRect/>
            </a:stretch>
          </p:blipFill>
          <p:spPr>
            <a:xfrm>
              <a:off x="2848699" y="1727454"/>
              <a:ext cx="276378" cy="274620"/>
            </a:xfrm>
            <a:prstGeom prst="rect">
              <a:avLst/>
            </a:prstGeom>
          </p:spPr>
        </p:pic>
        <p:pic>
          <p:nvPicPr>
            <p:cNvPr id="251" name="Picture 250">
              <a:extLst>
                <a:ext uri="{FF2B5EF4-FFF2-40B4-BE49-F238E27FC236}">
                  <a16:creationId xmlns:a16="http://schemas.microsoft.com/office/drawing/2014/main" id="{53FB31E0-E6D6-4E12-B8F5-F37837BBF4A1}"/>
                </a:ext>
              </a:extLst>
            </p:cNvPr>
            <p:cNvPicPr>
              <a:picLocks noChangeAspect="1"/>
            </p:cNvPicPr>
            <p:nvPr/>
          </p:nvPicPr>
          <p:blipFill>
            <a:blip r:embed="rId16"/>
            <a:stretch>
              <a:fillRect/>
            </a:stretch>
          </p:blipFill>
          <p:spPr>
            <a:xfrm>
              <a:off x="1276825" y="1745719"/>
              <a:ext cx="1586103" cy="527379"/>
            </a:xfrm>
            <a:prstGeom prst="rect">
              <a:avLst/>
            </a:prstGeom>
          </p:spPr>
        </p:pic>
        <p:pic>
          <p:nvPicPr>
            <p:cNvPr id="252" name="Picture 251">
              <a:extLst>
                <a:ext uri="{FF2B5EF4-FFF2-40B4-BE49-F238E27FC236}">
                  <a16:creationId xmlns:a16="http://schemas.microsoft.com/office/drawing/2014/main" id="{4F4B8924-D3C1-499C-8E6C-28B7F68069AE}"/>
                </a:ext>
              </a:extLst>
            </p:cNvPr>
            <p:cNvPicPr>
              <a:picLocks noChangeAspect="1"/>
            </p:cNvPicPr>
            <p:nvPr/>
          </p:nvPicPr>
          <p:blipFill rotWithShape="1">
            <a:blip r:embed="rId2"/>
            <a:srcRect l="3131" t="25788" r="2725" b="20947"/>
            <a:stretch/>
          </p:blipFill>
          <p:spPr>
            <a:xfrm>
              <a:off x="2514152" y="2165563"/>
              <a:ext cx="402499" cy="246154"/>
            </a:xfrm>
            <a:prstGeom prst="rect">
              <a:avLst/>
            </a:prstGeom>
          </p:spPr>
        </p:pic>
        <p:sp>
          <p:nvSpPr>
            <p:cNvPr id="253" name="Rectangle 252">
              <a:extLst>
                <a:ext uri="{FF2B5EF4-FFF2-40B4-BE49-F238E27FC236}">
                  <a16:creationId xmlns:a16="http://schemas.microsoft.com/office/drawing/2014/main" id="{54C23AC7-76CC-4ABF-98E5-64AEA466DC6A}"/>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254" name="Lightning Bolt 253">
            <a:extLst>
              <a:ext uri="{FF2B5EF4-FFF2-40B4-BE49-F238E27FC236}">
                <a16:creationId xmlns:a16="http://schemas.microsoft.com/office/drawing/2014/main" id="{F256312A-A60D-4118-B97B-0808595BAFE3}"/>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255" name="Graphic 254">
            <a:extLst>
              <a:ext uri="{FF2B5EF4-FFF2-40B4-BE49-F238E27FC236}">
                <a16:creationId xmlns:a16="http://schemas.microsoft.com/office/drawing/2014/main" id="{B2C54F12-1171-44E5-869C-46E45ED04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78449" y="2614064"/>
            <a:ext cx="736521" cy="736521"/>
          </a:xfrm>
          <a:prstGeom prst="rect">
            <a:avLst/>
          </a:prstGeom>
        </p:spPr>
      </p:pic>
      <p:sp>
        <p:nvSpPr>
          <p:cNvPr id="256" name="Cube 255">
            <a:extLst>
              <a:ext uri="{FF2B5EF4-FFF2-40B4-BE49-F238E27FC236}">
                <a16:creationId xmlns:a16="http://schemas.microsoft.com/office/drawing/2014/main" id="{405A9645-01DF-4E8E-A215-DE8F5B9543B6}"/>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grpSp>
        <p:nvGrpSpPr>
          <p:cNvPr id="257" name="Group 256">
            <a:extLst>
              <a:ext uri="{FF2B5EF4-FFF2-40B4-BE49-F238E27FC236}">
                <a16:creationId xmlns:a16="http://schemas.microsoft.com/office/drawing/2014/main" id="{1A960F39-8D0D-469E-A49B-34BD3D99FA7B}"/>
              </a:ext>
            </a:extLst>
          </p:cNvPr>
          <p:cNvGrpSpPr/>
          <p:nvPr/>
        </p:nvGrpSpPr>
        <p:grpSpPr>
          <a:xfrm>
            <a:off x="9273811" y="1719236"/>
            <a:ext cx="721037" cy="444217"/>
            <a:chOff x="3240661" y="1005909"/>
            <a:chExt cx="540854" cy="333210"/>
          </a:xfrm>
        </p:grpSpPr>
        <p:grpSp>
          <p:nvGrpSpPr>
            <p:cNvPr id="258" name="Group 257">
              <a:extLst>
                <a:ext uri="{FF2B5EF4-FFF2-40B4-BE49-F238E27FC236}">
                  <a16:creationId xmlns:a16="http://schemas.microsoft.com/office/drawing/2014/main" id="{9D84F518-E799-46DD-9C2D-2254BF50EEDD}"/>
                </a:ext>
              </a:extLst>
            </p:cNvPr>
            <p:cNvGrpSpPr/>
            <p:nvPr/>
          </p:nvGrpSpPr>
          <p:grpSpPr>
            <a:xfrm>
              <a:off x="3240661" y="1005909"/>
              <a:ext cx="540854" cy="333210"/>
              <a:chOff x="1926169" y="1632181"/>
              <a:chExt cx="540854" cy="333210"/>
            </a:xfrm>
          </p:grpSpPr>
          <p:sp>
            <p:nvSpPr>
              <p:cNvPr id="260" name="Rectangle 259">
                <a:extLst>
                  <a:ext uri="{FF2B5EF4-FFF2-40B4-BE49-F238E27FC236}">
                    <a16:creationId xmlns:a16="http://schemas.microsoft.com/office/drawing/2014/main" id="{A6943626-50C2-45A9-8CDE-2A53AE17107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1" name="Rectangle 260">
                <a:extLst>
                  <a:ext uri="{FF2B5EF4-FFF2-40B4-BE49-F238E27FC236}">
                    <a16:creationId xmlns:a16="http://schemas.microsoft.com/office/drawing/2014/main" id="{53B14489-5260-4557-8AD1-A9C4BF8332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62" name="Group 261">
                <a:extLst>
                  <a:ext uri="{FF2B5EF4-FFF2-40B4-BE49-F238E27FC236}">
                    <a16:creationId xmlns:a16="http://schemas.microsoft.com/office/drawing/2014/main" id="{93CB0389-CE81-4805-9279-25FEBD82AF94}"/>
                  </a:ext>
                </a:extLst>
              </p:cNvPr>
              <p:cNvGrpSpPr/>
              <p:nvPr/>
            </p:nvGrpSpPr>
            <p:grpSpPr>
              <a:xfrm>
                <a:off x="1989961" y="1665409"/>
                <a:ext cx="413499" cy="266755"/>
                <a:chOff x="1371600" y="2038342"/>
                <a:chExt cx="609600" cy="393263"/>
              </a:xfrm>
            </p:grpSpPr>
            <p:cxnSp>
              <p:nvCxnSpPr>
                <p:cNvPr id="266" name="Straight Connector 265">
                  <a:extLst>
                    <a:ext uri="{FF2B5EF4-FFF2-40B4-BE49-F238E27FC236}">
                      <a16:creationId xmlns:a16="http://schemas.microsoft.com/office/drawing/2014/main" id="{76F52672-ACE7-4B2E-BC3D-519111F033F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67" name="Straight Connector 266">
                  <a:extLst>
                    <a:ext uri="{FF2B5EF4-FFF2-40B4-BE49-F238E27FC236}">
                      <a16:creationId xmlns:a16="http://schemas.microsoft.com/office/drawing/2014/main" id="{CD285C10-63EB-4E0C-801B-EBC587E4B07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68" name="Straight Connector 267">
                  <a:extLst>
                    <a:ext uri="{FF2B5EF4-FFF2-40B4-BE49-F238E27FC236}">
                      <a16:creationId xmlns:a16="http://schemas.microsoft.com/office/drawing/2014/main" id="{5EE6EDDA-9F04-470F-96B0-3B2604EFC13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9" name="Straight Connector 268">
                  <a:extLst>
                    <a:ext uri="{FF2B5EF4-FFF2-40B4-BE49-F238E27FC236}">
                      <a16:creationId xmlns:a16="http://schemas.microsoft.com/office/drawing/2014/main" id="{4C2381B1-897C-4F02-99BC-15BF86D2ABD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70" name="Straight Connector 269">
                  <a:extLst>
                    <a:ext uri="{FF2B5EF4-FFF2-40B4-BE49-F238E27FC236}">
                      <a16:creationId xmlns:a16="http://schemas.microsoft.com/office/drawing/2014/main" id="{A57410ED-09AA-4F26-917D-AFB6A4EEF37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71" name="Straight Connector 270">
                  <a:extLst>
                    <a:ext uri="{FF2B5EF4-FFF2-40B4-BE49-F238E27FC236}">
                      <a16:creationId xmlns:a16="http://schemas.microsoft.com/office/drawing/2014/main" id="{47EA56F6-46D0-416A-99E8-06836123AD6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72" name="Straight Connector 271">
                  <a:extLst>
                    <a:ext uri="{FF2B5EF4-FFF2-40B4-BE49-F238E27FC236}">
                      <a16:creationId xmlns:a16="http://schemas.microsoft.com/office/drawing/2014/main" id="{52F022AE-8CFC-4FC6-9B48-90D3C14D232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73" name="Straight Connector 272">
                  <a:extLst>
                    <a:ext uri="{FF2B5EF4-FFF2-40B4-BE49-F238E27FC236}">
                      <a16:creationId xmlns:a16="http://schemas.microsoft.com/office/drawing/2014/main" id="{99BFEB33-9AC7-4A83-B299-6010F6C0813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74" name="Straight Connector 273">
                  <a:extLst>
                    <a:ext uri="{FF2B5EF4-FFF2-40B4-BE49-F238E27FC236}">
                      <a16:creationId xmlns:a16="http://schemas.microsoft.com/office/drawing/2014/main" id="{4CECA2F0-888B-492A-A522-62D1CE5942A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63" name="Rectangle 262">
                <a:extLst>
                  <a:ext uri="{FF2B5EF4-FFF2-40B4-BE49-F238E27FC236}">
                    <a16:creationId xmlns:a16="http://schemas.microsoft.com/office/drawing/2014/main" id="{8C68C24E-BB3B-43A9-B8B4-40A2EAC758D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4" name="Rectangle 263">
                <a:extLst>
                  <a:ext uri="{FF2B5EF4-FFF2-40B4-BE49-F238E27FC236}">
                    <a16:creationId xmlns:a16="http://schemas.microsoft.com/office/drawing/2014/main" id="{27712177-B092-4424-999E-4089C1DBC8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5" name="Rectangle 264">
                <a:extLst>
                  <a:ext uri="{FF2B5EF4-FFF2-40B4-BE49-F238E27FC236}">
                    <a16:creationId xmlns:a16="http://schemas.microsoft.com/office/drawing/2014/main" id="{52B37239-CB80-4884-9721-F3646D1AFAC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59" name="Rectangle 258">
              <a:extLst>
                <a:ext uri="{FF2B5EF4-FFF2-40B4-BE49-F238E27FC236}">
                  <a16:creationId xmlns:a16="http://schemas.microsoft.com/office/drawing/2014/main" id="{E0FD23D1-246F-40A4-A480-6FA259D1E75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Important</a:t>
              </a:r>
              <a:br>
                <a:rPr lang="en-US" sz="700" kern="0" dirty="0">
                  <a:solidFill>
                    <a:sysClr val="windowText" lastClr="000000"/>
                  </a:solidFill>
                  <a:latin typeface="Calibri"/>
                </a:rPr>
              </a:br>
              <a:r>
                <a:rPr lang="en-US" sz="700" kern="0" dirty="0">
                  <a:solidFill>
                    <a:sysClr val="windowText" lastClr="000000"/>
                  </a:solidFill>
                  <a:latin typeface="Calibri"/>
                </a:rPr>
                <a:t>-</a:t>
              </a:r>
              <a:r>
                <a:rPr lang="en-US" sz="700" kern="0" dirty="0" err="1">
                  <a:solidFill>
                    <a:sysClr val="windowText" lastClr="000000"/>
                  </a:solidFill>
                  <a:latin typeface="Calibri"/>
                </a:rPr>
                <a:t>api</a:t>
              </a:r>
              <a:endParaRPr lang="en-US" sz="400" kern="0" dirty="0">
                <a:solidFill>
                  <a:sysClr val="windowText" lastClr="000000"/>
                </a:solidFill>
                <a:latin typeface="Calibri"/>
              </a:endParaRPr>
            </a:p>
          </p:txBody>
        </p:sp>
      </p:grpSp>
      <p:grpSp>
        <p:nvGrpSpPr>
          <p:cNvPr id="275" name="Group 274">
            <a:extLst>
              <a:ext uri="{FF2B5EF4-FFF2-40B4-BE49-F238E27FC236}">
                <a16:creationId xmlns:a16="http://schemas.microsoft.com/office/drawing/2014/main" id="{738B6668-5978-44F0-A391-973996261BE3}"/>
              </a:ext>
            </a:extLst>
          </p:cNvPr>
          <p:cNvGrpSpPr/>
          <p:nvPr/>
        </p:nvGrpSpPr>
        <p:grpSpPr>
          <a:xfrm>
            <a:off x="8552696" y="1314639"/>
            <a:ext cx="721037" cy="444217"/>
            <a:chOff x="3240661" y="1005909"/>
            <a:chExt cx="540854" cy="333210"/>
          </a:xfrm>
        </p:grpSpPr>
        <p:grpSp>
          <p:nvGrpSpPr>
            <p:cNvPr id="276" name="Group 275">
              <a:extLst>
                <a:ext uri="{FF2B5EF4-FFF2-40B4-BE49-F238E27FC236}">
                  <a16:creationId xmlns:a16="http://schemas.microsoft.com/office/drawing/2014/main" id="{5E98ED3A-F4FE-47E0-8B06-C6020D9D4C7C}"/>
                </a:ext>
              </a:extLst>
            </p:cNvPr>
            <p:cNvGrpSpPr/>
            <p:nvPr/>
          </p:nvGrpSpPr>
          <p:grpSpPr>
            <a:xfrm>
              <a:off x="3240661" y="1005909"/>
              <a:ext cx="540854" cy="333210"/>
              <a:chOff x="1926169" y="1632181"/>
              <a:chExt cx="540854" cy="333210"/>
            </a:xfrm>
          </p:grpSpPr>
          <p:sp>
            <p:nvSpPr>
              <p:cNvPr id="278" name="Rectangle 277">
                <a:extLst>
                  <a:ext uri="{FF2B5EF4-FFF2-40B4-BE49-F238E27FC236}">
                    <a16:creationId xmlns:a16="http://schemas.microsoft.com/office/drawing/2014/main" id="{C0ED8DF2-BE43-4640-844C-F5B3D3997B1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9" name="Rectangle 278">
                <a:extLst>
                  <a:ext uri="{FF2B5EF4-FFF2-40B4-BE49-F238E27FC236}">
                    <a16:creationId xmlns:a16="http://schemas.microsoft.com/office/drawing/2014/main" id="{1C0B20DB-AA68-44CA-8263-FA58AB9E29F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80" name="Group 279">
                <a:extLst>
                  <a:ext uri="{FF2B5EF4-FFF2-40B4-BE49-F238E27FC236}">
                    <a16:creationId xmlns:a16="http://schemas.microsoft.com/office/drawing/2014/main" id="{03A201B8-AF3E-4D88-8397-A5D3316F14B3}"/>
                  </a:ext>
                </a:extLst>
              </p:cNvPr>
              <p:cNvGrpSpPr/>
              <p:nvPr/>
            </p:nvGrpSpPr>
            <p:grpSpPr>
              <a:xfrm>
                <a:off x="1989961" y="1665409"/>
                <a:ext cx="413499" cy="266755"/>
                <a:chOff x="1371600" y="2038342"/>
                <a:chExt cx="609600" cy="393263"/>
              </a:xfrm>
            </p:grpSpPr>
            <p:cxnSp>
              <p:nvCxnSpPr>
                <p:cNvPr id="284" name="Straight Connector 283">
                  <a:extLst>
                    <a:ext uri="{FF2B5EF4-FFF2-40B4-BE49-F238E27FC236}">
                      <a16:creationId xmlns:a16="http://schemas.microsoft.com/office/drawing/2014/main" id="{3019080B-4F90-4A5E-8C1E-594CD1EE5C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85" name="Straight Connector 284">
                  <a:extLst>
                    <a:ext uri="{FF2B5EF4-FFF2-40B4-BE49-F238E27FC236}">
                      <a16:creationId xmlns:a16="http://schemas.microsoft.com/office/drawing/2014/main" id="{3A648A92-075E-4883-B98D-C4716C5BAE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25560F11-9D64-42EF-9573-1A22A7B93A9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87" name="Straight Connector 286">
                  <a:extLst>
                    <a:ext uri="{FF2B5EF4-FFF2-40B4-BE49-F238E27FC236}">
                      <a16:creationId xmlns:a16="http://schemas.microsoft.com/office/drawing/2014/main" id="{B83A42A1-31E9-4403-9FA5-1DADF8DE898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8" name="Straight Connector 287">
                  <a:extLst>
                    <a:ext uri="{FF2B5EF4-FFF2-40B4-BE49-F238E27FC236}">
                      <a16:creationId xmlns:a16="http://schemas.microsoft.com/office/drawing/2014/main" id="{0BEB8B67-5DF1-462A-97EA-A7927A7F95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9" name="Straight Connector 288">
                  <a:extLst>
                    <a:ext uri="{FF2B5EF4-FFF2-40B4-BE49-F238E27FC236}">
                      <a16:creationId xmlns:a16="http://schemas.microsoft.com/office/drawing/2014/main" id="{E027E0D9-9121-49B9-A53D-37DCB82A411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90" name="Straight Connector 289">
                  <a:extLst>
                    <a:ext uri="{FF2B5EF4-FFF2-40B4-BE49-F238E27FC236}">
                      <a16:creationId xmlns:a16="http://schemas.microsoft.com/office/drawing/2014/main" id="{BB9B9FCF-155C-4D7B-ADB2-D2CB5DFEAD0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91" name="Straight Connector 290">
                  <a:extLst>
                    <a:ext uri="{FF2B5EF4-FFF2-40B4-BE49-F238E27FC236}">
                      <a16:creationId xmlns:a16="http://schemas.microsoft.com/office/drawing/2014/main" id="{C35EE71D-4D60-423D-8E9C-7E11A515647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92" name="Straight Connector 291">
                  <a:extLst>
                    <a:ext uri="{FF2B5EF4-FFF2-40B4-BE49-F238E27FC236}">
                      <a16:creationId xmlns:a16="http://schemas.microsoft.com/office/drawing/2014/main" id="{60BE1CEA-75D4-4E5D-9DFE-A4CCCA9905D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81" name="Rectangle 280">
                <a:extLst>
                  <a:ext uri="{FF2B5EF4-FFF2-40B4-BE49-F238E27FC236}">
                    <a16:creationId xmlns:a16="http://schemas.microsoft.com/office/drawing/2014/main" id="{752227BF-DBCC-45EC-93E6-714A30F0373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2" name="Rectangle 281">
                <a:extLst>
                  <a:ext uri="{FF2B5EF4-FFF2-40B4-BE49-F238E27FC236}">
                    <a16:creationId xmlns:a16="http://schemas.microsoft.com/office/drawing/2014/main" id="{AD233C5B-25C9-44CD-9C3A-8C4554EE8F1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3" name="Rectangle 282">
                <a:extLst>
                  <a:ext uri="{FF2B5EF4-FFF2-40B4-BE49-F238E27FC236}">
                    <a16:creationId xmlns:a16="http://schemas.microsoft.com/office/drawing/2014/main" id="{9F0369D9-F721-4F83-AEC5-A8505643A1A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77" name="Rectangle 276">
              <a:extLst>
                <a:ext uri="{FF2B5EF4-FFF2-40B4-BE49-F238E27FC236}">
                  <a16:creationId xmlns:a16="http://schemas.microsoft.com/office/drawing/2014/main" id="{05BF5666-CAF8-4C74-81D8-AE1FC808233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293" name="Group 292">
            <a:extLst>
              <a:ext uri="{FF2B5EF4-FFF2-40B4-BE49-F238E27FC236}">
                <a16:creationId xmlns:a16="http://schemas.microsoft.com/office/drawing/2014/main" id="{671B8FE4-1011-425F-A2F7-7E69B799FBA2}"/>
              </a:ext>
            </a:extLst>
          </p:cNvPr>
          <p:cNvGrpSpPr/>
          <p:nvPr/>
        </p:nvGrpSpPr>
        <p:grpSpPr>
          <a:xfrm>
            <a:off x="8552696" y="1719236"/>
            <a:ext cx="721037" cy="444217"/>
            <a:chOff x="3240661" y="1005909"/>
            <a:chExt cx="540854" cy="333210"/>
          </a:xfrm>
        </p:grpSpPr>
        <p:grpSp>
          <p:nvGrpSpPr>
            <p:cNvPr id="294" name="Group 293">
              <a:extLst>
                <a:ext uri="{FF2B5EF4-FFF2-40B4-BE49-F238E27FC236}">
                  <a16:creationId xmlns:a16="http://schemas.microsoft.com/office/drawing/2014/main" id="{EECBB9B9-08F1-4D0A-B896-2CAA132EDF00}"/>
                </a:ext>
              </a:extLst>
            </p:cNvPr>
            <p:cNvGrpSpPr/>
            <p:nvPr/>
          </p:nvGrpSpPr>
          <p:grpSpPr>
            <a:xfrm>
              <a:off x="3240661" y="1005909"/>
              <a:ext cx="540854" cy="333210"/>
              <a:chOff x="1926169" y="1632181"/>
              <a:chExt cx="540854" cy="333210"/>
            </a:xfrm>
          </p:grpSpPr>
          <p:sp>
            <p:nvSpPr>
              <p:cNvPr id="296" name="Rectangle 295">
                <a:extLst>
                  <a:ext uri="{FF2B5EF4-FFF2-40B4-BE49-F238E27FC236}">
                    <a16:creationId xmlns:a16="http://schemas.microsoft.com/office/drawing/2014/main" id="{29BB9176-C4E8-4DD2-B125-C2E5D9106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97" name="Rectangle 296">
                <a:extLst>
                  <a:ext uri="{FF2B5EF4-FFF2-40B4-BE49-F238E27FC236}">
                    <a16:creationId xmlns:a16="http://schemas.microsoft.com/office/drawing/2014/main" id="{D130A638-FD2A-40D4-B797-851EF4F2F74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98" name="Group 297">
                <a:extLst>
                  <a:ext uri="{FF2B5EF4-FFF2-40B4-BE49-F238E27FC236}">
                    <a16:creationId xmlns:a16="http://schemas.microsoft.com/office/drawing/2014/main" id="{DBF55CE7-8782-428E-9D66-9928C3BF0429}"/>
                  </a:ext>
                </a:extLst>
              </p:cNvPr>
              <p:cNvGrpSpPr/>
              <p:nvPr/>
            </p:nvGrpSpPr>
            <p:grpSpPr>
              <a:xfrm>
                <a:off x="1989961" y="1665409"/>
                <a:ext cx="413499" cy="266755"/>
                <a:chOff x="1371600" y="2038342"/>
                <a:chExt cx="609600" cy="393263"/>
              </a:xfrm>
            </p:grpSpPr>
            <p:cxnSp>
              <p:nvCxnSpPr>
                <p:cNvPr id="302" name="Straight Connector 301">
                  <a:extLst>
                    <a:ext uri="{FF2B5EF4-FFF2-40B4-BE49-F238E27FC236}">
                      <a16:creationId xmlns:a16="http://schemas.microsoft.com/office/drawing/2014/main" id="{D6012568-952A-4973-BB23-A1D3385CE5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3" name="Straight Connector 302">
                  <a:extLst>
                    <a:ext uri="{FF2B5EF4-FFF2-40B4-BE49-F238E27FC236}">
                      <a16:creationId xmlns:a16="http://schemas.microsoft.com/office/drawing/2014/main" id="{BB379200-9A38-4B6A-91B6-F429CC5FC70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4" name="Straight Connector 303">
                  <a:extLst>
                    <a:ext uri="{FF2B5EF4-FFF2-40B4-BE49-F238E27FC236}">
                      <a16:creationId xmlns:a16="http://schemas.microsoft.com/office/drawing/2014/main" id="{51AE5CED-60AE-405C-AA1D-EE2CD82A242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5" name="Straight Connector 304">
                  <a:extLst>
                    <a:ext uri="{FF2B5EF4-FFF2-40B4-BE49-F238E27FC236}">
                      <a16:creationId xmlns:a16="http://schemas.microsoft.com/office/drawing/2014/main" id="{5DBE9404-6E21-40E5-8D14-81E6311C432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6" name="Straight Connector 305">
                  <a:extLst>
                    <a:ext uri="{FF2B5EF4-FFF2-40B4-BE49-F238E27FC236}">
                      <a16:creationId xmlns:a16="http://schemas.microsoft.com/office/drawing/2014/main" id="{379BCF01-FC91-4372-9D4C-D117A40BF23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7" name="Straight Connector 306">
                  <a:extLst>
                    <a:ext uri="{FF2B5EF4-FFF2-40B4-BE49-F238E27FC236}">
                      <a16:creationId xmlns:a16="http://schemas.microsoft.com/office/drawing/2014/main" id="{1570C159-AC84-47E1-A179-F00E4A9DA11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8" name="Straight Connector 307">
                  <a:extLst>
                    <a:ext uri="{FF2B5EF4-FFF2-40B4-BE49-F238E27FC236}">
                      <a16:creationId xmlns:a16="http://schemas.microsoft.com/office/drawing/2014/main" id="{2E347DCC-48DD-4F67-9D68-086162C8736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9" name="Straight Connector 308">
                  <a:extLst>
                    <a:ext uri="{FF2B5EF4-FFF2-40B4-BE49-F238E27FC236}">
                      <a16:creationId xmlns:a16="http://schemas.microsoft.com/office/drawing/2014/main" id="{67801D4A-48E7-41A4-9D20-73194A5DAC4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0" name="Straight Connector 309">
                  <a:extLst>
                    <a:ext uri="{FF2B5EF4-FFF2-40B4-BE49-F238E27FC236}">
                      <a16:creationId xmlns:a16="http://schemas.microsoft.com/office/drawing/2014/main" id="{F0A76940-65EB-451C-B940-584F1689888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99" name="Rectangle 298">
                <a:extLst>
                  <a:ext uri="{FF2B5EF4-FFF2-40B4-BE49-F238E27FC236}">
                    <a16:creationId xmlns:a16="http://schemas.microsoft.com/office/drawing/2014/main" id="{0C24097B-1BDB-48BC-9DBC-E694C5FE193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0" name="Rectangle 299">
                <a:extLst>
                  <a:ext uri="{FF2B5EF4-FFF2-40B4-BE49-F238E27FC236}">
                    <a16:creationId xmlns:a16="http://schemas.microsoft.com/office/drawing/2014/main" id="{D37B63EE-188A-4C79-82EE-0CCEB3149EC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1" name="Rectangle 300">
                <a:extLst>
                  <a:ext uri="{FF2B5EF4-FFF2-40B4-BE49-F238E27FC236}">
                    <a16:creationId xmlns:a16="http://schemas.microsoft.com/office/drawing/2014/main" id="{41910452-A91E-46A1-9831-4D198E89CEA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95" name="Rectangle 294">
              <a:extLst>
                <a:ext uri="{FF2B5EF4-FFF2-40B4-BE49-F238E27FC236}">
                  <a16:creationId xmlns:a16="http://schemas.microsoft.com/office/drawing/2014/main" id="{BAC6725C-16A0-4AE2-AE8C-8100C841BDA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311" name="Group 310">
            <a:extLst>
              <a:ext uri="{FF2B5EF4-FFF2-40B4-BE49-F238E27FC236}">
                <a16:creationId xmlns:a16="http://schemas.microsoft.com/office/drawing/2014/main" id="{4B1F7916-C31E-4C25-8B18-A8BFDA0479C9}"/>
              </a:ext>
            </a:extLst>
          </p:cNvPr>
          <p:cNvGrpSpPr/>
          <p:nvPr/>
        </p:nvGrpSpPr>
        <p:grpSpPr>
          <a:xfrm>
            <a:off x="9273811" y="1314639"/>
            <a:ext cx="721037" cy="444217"/>
            <a:chOff x="3240661" y="1005909"/>
            <a:chExt cx="540854" cy="333210"/>
          </a:xfrm>
        </p:grpSpPr>
        <p:grpSp>
          <p:nvGrpSpPr>
            <p:cNvPr id="312" name="Group 311">
              <a:extLst>
                <a:ext uri="{FF2B5EF4-FFF2-40B4-BE49-F238E27FC236}">
                  <a16:creationId xmlns:a16="http://schemas.microsoft.com/office/drawing/2014/main" id="{C17439CA-AB68-4F8F-B77E-78E3C18966A4}"/>
                </a:ext>
              </a:extLst>
            </p:cNvPr>
            <p:cNvGrpSpPr/>
            <p:nvPr/>
          </p:nvGrpSpPr>
          <p:grpSpPr>
            <a:xfrm>
              <a:off x="3240661" y="1005909"/>
              <a:ext cx="540854" cy="333210"/>
              <a:chOff x="1926169" y="1632181"/>
              <a:chExt cx="540854" cy="333210"/>
            </a:xfrm>
          </p:grpSpPr>
          <p:sp>
            <p:nvSpPr>
              <p:cNvPr id="314" name="Rectangle 313">
                <a:extLst>
                  <a:ext uri="{FF2B5EF4-FFF2-40B4-BE49-F238E27FC236}">
                    <a16:creationId xmlns:a16="http://schemas.microsoft.com/office/drawing/2014/main" id="{A146A902-2D63-4ACA-9F0B-432BE7E6B03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15" name="Rectangle 314">
                <a:extLst>
                  <a:ext uri="{FF2B5EF4-FFF2-40B4-BE49-F238E27FC236}">
                    <a16:creationId xmlns:a16="http://schemas.microsoft.com/office/drawing/2014/main" id="{05DD2E02-E62E-4430-9EF5-F5AE81EED13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16" name="Group 315">
                <a:extLst>
                  <a:ext uri="{FF2B5EF4-FFF2-40B4-BE49-F238E27FC236}">
                    <a16:creationId xmlns:a16="http://schemas.microsoft.com/office/drawing/2014/main" id="{F472DF0D-2D83-4DA9-BBE8-5F124870B972}"/>
                  </a:ext>
                </a:extLst>
              </p:cNvPr>
              <p:cNvGrpSpPr/>
              <p:nvPr/>
            </p:nvGrpSpPr>
            <p:grpSpPr>
              <a:xfrm>
                <a:off x="1989961" y="1665409"/>
                <a:ext cx="413499" cy="266755"/>
                <a:chOff x="1371600" y="2038342"/>
                <a:chExt cx="609600" cy="393263"/>
              </a:xfrm>
            </p:grpSpPr>
            <p:cxnSp>
              <p:nvCxnSpPr>
                <p:cNvPr id="320" name="Straight Connector 319">
                  <a:extLst>
                    <a:ext uri="{FF2B5EF4-FFF2-40B4-BE49-F238E27FC236}">
                      <a16:creationId xmlns:a16="http://schemas.microsoft.com/office/drawing/2014/main" id="{C2933AED-7316-4B54-AFC6-C641F652514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1" name="Straight Connector 320">
                  <a:extLst>
                    <a:ext uri="{FF2B5EF4-FFF2-40B4-BE49-F238E27FC236}">
                      <a16:creationId xmlns:a16="http://schemas.microsoft.com/office/drawing/2014/main" id="{1B890346-5EC4-456F-8BC6-009C529587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2" name="Straight Connector 321">
                  <a:extLst>
                    <a:ext uri="{FF2B5EF4-FFF2-40B4-BE49-F238E27FC236}">
                      <a16:creationId xmlns:a16="http://schemas.microsoft.com/office/drawing/2014/main" id="{9C7BFD27-DD9C-4379-B44D-E81DA3D186C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4" name="Straight Connector 323">
                  <a:extLst>
                    <a:ext uri="{FF2B5EF4-FFF2-40B4-BE49-F238E27FC236}">
                      <a16:creationId xmlns:a16="http://schemas.microsoft.com/office/drawing/2014/main" id="{BFC6FFC9-EFEF-4289-BE5B-A1682A7EA2D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5" name="Straight Connector 324">
                  <a:extLst>
                    <a:ext uri="{FF2B5EF4-FFF2-40B4-BE49-F238E27FC236}">
                      <a16:creationId xmlns:a16="http://schemas.microsoft.com/office/drawing/2014/main" id="{C4C8F363-FDCB-4A16-9ADA-28943C2A156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6" name="Straight Connector 325">
                  <a:extLst>
                    <a:ext uri="{FF2B5EF4-FFF2-40B4-BE49-F238E27FC236}">
                      <a16:creationId xmlns:a16="http://schemas.microsoft.com/office/drawing/2014/main" id="{504C9201-E5C1-4374-A794-E4C0F67628B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7" name="Straight Connector 326">
                  <a:extLst>
                    <a:ext uri="{FF2B5EF4-FFF2-40B4-BE49-F238E27FC236}">
                      <a16:creationId xmlns:a16="http://schemas.microsoft.com/office/drawing/2014/main" id="{AAAA3622-8AAF-4E95-B6C2-092E08407DE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8" name="Straight Connector 327">
                  <a:extLst>
                    <a:ext uri="{FF2B5EF4-FFF2-40B4-BE49-F238E27FC236}">
                      <a16:creationId xmlns:a16="http://schemas.microsoft.com/office/drawing/2014/main" id="{80C5F0F9-5A77-479B-A42A-FCE762C7E0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9" name="Straight Connector 328">
                  <a:extLst>
                    <a:ext uri="{FF2B5EF4-FFF2-40B4-BE49-F238E27FC236}">
                      <a16:creationId xmlns:a16="http://schemas.microsoft.com/office/drawing/2014/main" id="{20C40605-54A9-40EF-811B-4DD8C693DFD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7" name="Rectangle 316">
                <a:extLst>
                  <a:ext uri="{FF2B5EF4-FFF2-40B4-BE49-F238E27FC236}">
                    <a16:creationId xmlns:a16="http://schemas.microsoft.com/office/drawing/2014/main" id="{C1252152-1576-4295-B05A-0CFE433DB52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18" name="Rectangle 317">
                <a:extLst>
                  <a:ext uri="{FF2B5EF4-FFF2-40B4-BE49-F238E27FC236}">
                    <a16:creationId xmlns:a16="http://schemas.microsoft.com/office/drawing/2014/main" id="{41D7DA24-12A7-4E6F-8B74-4AD7FA52EC2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19" name="Rectangle 318">
                <a:extLst>
                  <a:ext uri="{FF2B5EF4-FFF2-40B4-BE49-F238E27FC236}">
                    <a16:creationId xmlns:a16="http://schemas.microsoft.com/office/drawing/2014/main" id="{E5F3B2C0-3AD2-4432-A07C-6DF793DE46F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13" name="Rectangle 312">
              <a:extLst>
                <a:ext uri="{FF2B5EF4-FFF2-40B4-BE49-F238E27FC236}">
                  <a16:creationId xmlns:a16="http://schemas.microsoft.com/office/drawing/2014/main" id="{D99E91BA-26E2-4595-A192-67D981338E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330" name="Group 329">
            <a:extLst>
              <a:ext uri="{FF2B5EF4-FFF2-40B4-BE49-F238E27FC236}">
                <a16:creationId xmlns:a16="http://schemas.microsoft.com/office/drawing/2014/main" id="{149F424B-DBA9-45BD-AEF8-857F37BD1DC6}"/>
              </a:ext>
            </a:extLst>
          </p:cNvPr>
          <p:cNvGrpSpPr/>
          <p:nvPr/>
        </p:nvGrpSpPr>
        <p:grpSpPr>
          <a:xfrm>
            <a:off x="9273811" y="2124382"/>
            <a:ext cx="721037" cy="444217"/>
            <a:chOff x="3240661" y="1005909"/>
            <a:chExt cx="540854" cy="333210"/>
          </a:xfrm>
        </p:grpSpPr>
        <p:grpSp>
          <p:nvGrpSpPr>
            <p:cNvPr id="331" name="Group 330">
              <a:extLst>
                <a:ext uri="{FF2B5EF4-FFF2-40B4-BE49-F238E27FC236}">
                  <a16:creationId xmlns:a16="http://schemas.microsoft.com/office/drawing/2014/main" id="{2A6F7831-4420-47A1-A0B6-F8458171C539}"/>
                </a:ext>
              </a:extLst>
            </p:cNvPr>
            <p:cNvGrpSpPr/>
            <p:nvPr/>
          </p:nvGrpSpPr>
          <p:grpSpPr>
            <a:xfrm>
              <a:off x="3240661" y="1005909"/>
              <a:ext cx="540854" cy="333210"/>
              <a:chOff x="1926169" y="1632181"/>
              <a:chExt cx="540854" cy="333210"/>
            </a:xfrm>
          </p:grpSpPr>
          <p:sp>
            <p:nvSpPr>
              <p:cNvPr id="333" name="Rectangle 332">
                <a:extLst>
                  <a:ext uri="{FF2B5EF4-FFF2-40B4-BE49-F238E27FC236}">
                    <a16:creationId xmlns:a16="http://schemas.microsoft.com/office/drawing/2014/main" id="{5B39CC92-EFAA-4194-BBE8-181176BA093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34" name="Rectangle 333">
                <a:extLst>
                  <a:ext uri="{FF2B5EF4-FFF2-40B4-BE49-F238E27FC236}">
                    <a16:creationId xmlns:a16="http://schemas.microsoft.com/office/drawing/2014/main" id="{EB77B176-9C9E-4D1C-8E3E-07458B41DC3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35" name="Group 334">
                <a:extLst>
                  <a:ext uri="{FF2B5EF4-FFF2-40B4-BE49-F238E27FC236}">
                    <a16:creationId xmlns:a16="http://schemas.microsoft.com/office/drawing/2014/main" id="{A4491FE0-64CA-4CC9-ACE9-D0310CDFDAB7}"/>
                  </a:ext>
                </a:extLst>
              </p:cNvPr>
              <p:cNvGrpSpPr/>
              <p:nvPr/>
            </p:nvGrpSpPr>
            <p:grpSpPr>
              <a:xfrm>
                <a:off x="1989961" y="1665409"/>
                <a:ext cx="413499" cy="266755"/>
                <a:chOff x="1371600" y="2038342"/>
                <a:chExt cx="609600" cy="393263"/>
              </a:xfrm>
            </p:grpSpPr>
            <p:cxnSp>
              <p:nvCxnSpPr>
                <p:cNvPr id="339" name="Straight Connector 338">
                  <a:extLst>
                    <a:ext uri="{FF2B5EF4-FFF2-40B4-BE49-F238E27FC236}">
                      <a16:creationId xmlns:a16="http://schemas.microsoft.com/office/drawing/2014/main" id="{7EE4FB0F-DC85-4B81-888C-BCB6BA2A28E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0" name="Straight Connector 339">
                  <a:extLst>
                    <a:ext uri="{FF2B5EF4-FFF2-40B4-BE49-F238E27FC236}">
                      <a16:creationId xmlns:a16="http://schemas.microsoft.com/office/drawing/2014/main" id="{A11AD6A2-3053-4E99-B104-EF291CEE453B}"/>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1" name="Straight Connector 340">
                  <a:extLst>
                    <a:ext uri="{FF2B5EF4-FFF2-40B4-BE49-F238E27FC236}">
                      <a16:creationId xmlns:a16="http://schemas.microsoft.com/office/drawing/2014/main" id="{471A1152-3D5E-4E83-BFDC-7BA3E709CE5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2" name="Straight Connector 341">
                  <a:extLst>
                    <a:ext uri="{FF2B5EF4-FFF2-40B4-BE49-F238E27FC236}">
                      <a16:creationId xmlns:a16="http://schemas.microsoft.com/office/drawing/2014/main" id="{597D72B6-758B-4D05-91D1-03D6114D675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4" name="Straight Connector 343">
                  <a:extLst>
                    <a:ext uri="{FF2B5EF4-FFF2-40B4-BE49-F238E27FC236}">
                      <a16:creationId xmlns:a16="http://schemas.microsoft.com/office/drawing/2014/main" id="{FFE20FC9-3641-430C-A5A8-D86C6DC1D94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7" name="Straight Connector 346">
                  <a:extLst>
                    <a:ext uri="{FF2B5EF4-FFF2-40B4-BE49-F238E27FC236}">
                      <a16:creationId xmlns:a16="http://schemas.microsoft.com/office/drawing/2014/main" id="{088F4897-D72E-4507-B884-E73F92B2B5B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8" name="Straight Connector 347">
                  <a:extLst>
                    <a:ext uri="{FF2B5EF4-FFF2-40B4-BE49-F238E27FC236}">
                      <a16:creationId xmlns:a16="http://schemas.microsoft.com/office/drawing/2014/main" id="{5DC80166-FC13-4B1F-AD5C-021578CE1FA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41288AC2-045D-419A-8F56-F907BC5FF8F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B7112636-BF0E-4228-8D26-84B0875B04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6" name="Rectangle 335">
                <a:extLst>
                  <a:ext uri="{FF2B5EF4-FFF2-40B4-BE49-F238E27FC236}">
                    <a16:creationId xmlns:a16="http://schemas.microsoft.com/office/drawing/2014/main" id="{995D5E7E-4593-444B-BC16-8C89380690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37" name="Rectangle 336">
                <a:extLst>
                  <a:ext uri="{FF2B5EF4-FFF2-40B4-BE49-F238E27FC236}">
                    <a16:creationId xmlns:a16="http://schemas.microsoft.com/office/drawing/2014/main" id="{496AD393-B83E-4884-8905-D2D19CA62D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38" name="Rectangle 337">
                <a:extLst>
                  <a:ext uri="{FF2B5EF4-FFF2-40B4-BE49-F238E27FC236}">
                    <a16:creationId xmlns:a16="http://schemas.microsoft.com/office/drawing/2014/main" id="{CB558F4B-171C-4638-94D6-1C286AAC7B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32" name="Rectangle 331">
              <a:extLst>
                <a:ext uri="{FF2B5EF4-FFF2-40B4-BE49-F238E27FC236}">
                  <a16:creationId xmlns:a16="http://schemas.microsoft.com/office/drawing/2014/main" id="{3D64C728-F48F-4A1B-8434-37662AC4119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Important</a:t>
              </a:r>
              <a:br>
                <a:rPr lang="en-US" sz="600" kern="0" dirty="0">
                  <a:solidFill>
                    <a:sysClr val="windowText" lastClr="000000"/>
                  </a:solidFill>
                  <a:latin typeface="Calibri"/>
                </a:rPr>
              </a:br>
              <a:r>
                <a:rPr lang="en-US" sz="600" kern="0" dirty="0">
                  <a:solidFill>
                    <a:sysClr val="windowText" lastClr="000000"/>
                  </a:solidFill>
                  <a:latin typeface="Calibri"/>
                </a:rPr>
                <a:t>-</a:t>
              </a:r>
              <a:r>
                <a:rPr lang="en-US" sz="600" kern="0" dirty="0" err="1">
                  <a:solidFill>
                    <a:sysClr val="windowText" lastClr="000000"/>
                  </a:solidFill>
                  <a:latin typeface="Calibri"/>
                </a:rPr>
                <a:t>api</a:t>
              </a:r>
              <a:endParaRPr lang="en-US" sz="300" kern="0" dirty="0">
                <a:solidFill>
                  <a:sysClr val="windowText" lastClr="000000"/>
                </a:solidFill>
                <a:latin typeface="Calibri"/>
              </a:endParaRPr>
            </a:p>
          </p:txBody>
        </p:sp>
      </p:grpSp>
      <p:grpSp>
        <p:nvGrpSpPr>
          <p:cNvPr id="353" name="Group 352">
            <a:extLst>
              <a:ext uri="{FF2B5EF4-FFF2-40B4-BE49-F238E27FC236}">
                <a16:creationId xmlns:a16="http://schemas.microsoft.com/office/drawing/2014/main" id="{E7940046-0F36-47C4-B9C9-1203763C1D4F}"/>
              </a:ext>
            </a:extLst>
          </p:cNvPr>
          <p:cNvGrpSpPr/>
          <p:nvPr/>
        </p:nvGrpSpPr>
        <p:grpSpPr>
          <a:xfrm>
            <a:off x="8552696" y="2124382"/>
            <a:ext cx="721037" cy="444217"/>
            <a:chOff x="3240661" y="1005909"/>
            <a:chExt cx="540854" cy="333210"/>
          </a:xfrm>
        </p:grpSpPr>
        <p:grpSp>
          <p:nvGrpSpPr>
            <p:cNvPr id="354" name="Group 353">
              <a:extLst>
                <a:ext uri="{FF2B5EF4-FFF2-40B4-BE49-F238E27FC236}">
                  <a16:creationId xmlns:a16="http://schemas.microsoft.com/office/drawing/2014/main" id="{1789262B-030A-402F-93DF-4CB71DB85BF5}"/>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BAE6CDA7-8AD5-4B5D-81F1-971CFEEA42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730E7BEA-2B23-4740-A2AB-0B3FA098D9D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A4704183-0C44-4E2C-82EE-FB28C0389D9C}"/>
                  </a:ext>
                </a:extLst>
              </p:cNvPr>
              <p:cNvGrpSpPr/>
              <p:nvPr/>
            </p:nvGrpSpPr>
            <p:grpSpPr>
              <a:xfrm>
                <a:off x="1989961" y="1665409"/>
                <a:ext cx="413499" cy="266755"/>
                <a:chOff x="1371600" y="2038342"/>
                <a:chExt cx="609600" cy="393263"/>
              </a:xfrm>
            </p:grpSpPr>
            <p:cxnSp>
              <p:nvCxnSpPr>
                <p:cNvPr id="365" name="Straight Connector 364">
                  <a:extLst>
                    <a:ext uri="{FF2B5EF4-FFF2-40B4-BE49-F238E27FC236}">
                      <a16:creationId xmlns:a16="http://schemas.microsoft.com/office/drawing/2014/main" id="{BCAEF836-AE63-4087-9503-B6B3224F603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A5292764-01A2-4B80-BF80-233D45885A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4A8873B9-412A-41E6-B3F4-BF67162725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5A22C0A7-30FD-4D02-B824-447E281D95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2692EE02-DC76-4CF1-8D5A-A419BD51B7C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DD29BF84-F58A-4357-8970-6C08CE06AE3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0649F463-C5C3-4EA1-B967-F0266AC50D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2" name="Straight Connector 371">
                  <a:extLst>
                    <a:ext uri="{FF2B5EF4-FFF2-40B4-BE49-F238E27FC236}">
                      <a16:creationId xmlns:a16="http://schemas.microsoft.com/office/drawing/2014/main" id="{9F7CE472-6E5D-45C5-88FA-DA8013C3A2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3" name="Straight Connector 372">
                  <a:extLst>
                    <a:ext uri="{FF2B5EF4-FFF2-40B4-BE49-F238E27FC236}">
                      <a16:creationId xmlns:a16="http://schemas.microsoft.com/office/drawing/2014/main" id="{C6A46D11-5A29-4FDA-B291-A9E97E142C7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601BC72D-ECFA-4298-8D78-D7B5133E974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89C81D74-835F-46C7-8242-3D306C5208B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16851E8A-648A-4C87-914A-31C018AFF8F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5" name="Rectangle 354">
              <a:extLst>
                <a:ext uri="{FF2B5EF4-FFF2-40B4-BE49-F238E27FC236}">
                  <a16:creationId xmlns:a16="http://schemas.microsoft.com/office/drawing/2014/main" id="{FDE6D6B0-0F8B-439D-A465-11AC206BFD9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pic>
        <p:nvPicPr>
          <p:cNvPr id="3" name="Picture 2">
            <a:extLst>
              <a:ext uri="{FF2B5EF4-FFF2-40B4-BE49-F238E27FC236}">
                <a16:creationId xmlns:a16="http://schemas.microsoft.com/office/drawing/2014/main" id="{8E12ACD4-4C09-4913-BD3F-6B662292983C}"/>
              </a:ext>
            </a:extLst>
          </p:cNvPr>
          <p:cNvPicPr>
            <a:picLocks noChangeAspect="1"/>
          </p:cNvPicPr>
          <p:nvPr/>
        </p:nvPicPr>
        <p:blipFill rotWithShape="1">
          <a:blip r:embed="rId17"/>
          <a:srcRect t="11211"/>
          <a:stretch/>
        </p:blipFill>
        <p:spPr>
          <a:xfrm>
            <a:off x="4068333" y="3069195"/>
            <a:ext cx="5090601" cy="3633510"/>
          </a:xfrm>
          <a:prstGeom prst="rect">
            <a:avLst/>
          </a:prstGeom>
        </p:spPr>
      </p:pic>
    </p:spTree>
    <p:extLst>
      <p:ext uri="{BB962C8B-B14F-4D97-AF65-F5344CB8AC3E}">
        <p14:creationId xmlns:p14="http://schemas.microsoft.com/office/powerpoint/2010/main" val="3031197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fade">
                                      <p:cBhvr>
                                        <p:cTn id="12" dur="500"/>
                                        <p:tgtEl>
                                          <p:spTgt spid="240"/>
                                        </p:tgtEl>
                                      </p:cBhvr>
                                    </p:animEffect>
                                  </p:childTnLst>
                                </p:cTn>
                              </p:par>
                              <p:par>
                                <p:cTn id="13" presetID="10" presetClass="exit" presetSubtype="0" fill="hold" grpId="1" nodeType="withEffect">
                                  <p:stCondLst>
                                    <p:cond delay="0"/>
                                  </p:stCondLst>
                                  <p:childTnLst>
                                    <p:animEffect transition="out" filter="fade">
                                      <p:cBhvr>
                                        <p:cTn id="14" dur="500"/>
                                        <p:tgtEl>
                                          <p:spTgt spid="363"/>
                                        </p:tgtEl>
                                      </p:cBhvr>
                                    </p:animEffect>
                                    <p:set>
                                      <p:cBhvr>
                                        <p:cTn id="15" dur="1" fill="hold">
                                          <p:stCondLst>
                                            <p:cond delay="499"/>
                                          </p:stCondLst>
                                        </p:cTn>
                                        <p:tgtEl>
                                          <p:spTgt spid="36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45"/>
                                        </p:tgtEl>
                                        <p:attrNameLst>
                                          <p:attrName>style.visibility</p:attrName>
                                        </p:attrNameLst>
                                      </p:cBhvr>
                                      <p:to>
                                        <p:strVal val="visible"/>
                                      </p:to>
                                    </p:set>
                                    <p:animEffect transition="in" filter="fade">
                                      <p:cBhvr>
                                        <p:cTn id="18" dur="500"/>
                                        <p:tgtEl>
                                          <p:spTgt spid="245"/>
                                        </p:tgtEl>
                                      </p:cBhvr>
                                    </p:animEffect>
                                  </p:childTnLst>
                                </p:cTn>
                              </p:par>
                              <p:par>
                                <p:cTn id="19" presetID="10" presetClass="entr" presetSubtype="0" fill="hold" nodeType="withEffect">
                                  <p:stCondLst>
                                    <p:cond delay="0"/>
                                  </p:stCondLst>
                                  <p:childTnLst>
                                    <p:set>
                                      <p:cBhvr>
                                        <p:cTn id="20" dur="1" fill="hold">
                                          <p:stCondLst>
                                            <p:cond delay="0"/>
                                          </p:stCondLst>
                                        </p:cTn>
                                        <p:tgtEl>
                                          <p:spTgt spid="255"/>
                                        </p:tgtEl>
                                        <p:attrNameLst>
                                          <p:attrName>style.visibility</p:attrName>
                                        </p:attrNameLst>
                                      </p:cBhvr>
                                      <p:to>
                                        <p:strVal val="visible"/>
                                      </p:to>
                                    </p:set>
                                    <p:animEffect transition="in" filter="fade">
                                      <p:cBhvr>
                                        <p:cTn id="21" dur="500"/>
                                        <p:tgtEl>
                                          <p:spTgt spid="2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6"/>
                                        </p:tgtEl>
                                        <p:attrNameLst>
                                          <p:attrName>style.visibility</p:attrName>
                                        </p:attrNameLst>
                                      </p:cBhvr>
                                      <p:to>
                                        <p:strVal val="visible"/>
                                      </p:to>
                                    </p:set>
                                    <p:animEffect transition="in" filter="fade">
                                      <p:cBhvr>
                                        <p:cTn id="24" dur="500"/>
                                        <p:tgtEl>
                                          <p:spTgt spid="25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fade">
                                      <p:cBhvr>
                                        <p:cTn id="29" dur="500"/>
                                        <p:tgtEl>
                                          <p:spTgt spid="249"/>
                                        </p:tgtEl>
                                      </p:cBhvr>
                                    </p:animEffect>
                                  </p:childTnLst>
                                </p:cTn>
                              </p:par>
                            </p:childTnLst>
                          </p:cTn>
                        </p:par>
                        <p:par>
                          <p:cTn id="30" fill="hold">
                            <p:stCondLst>
                              <p:cond delay="500"/>
                            </p:stCondLst>
                            <p:childTnLst>
                              <p:par>
                                <p:cTn id="31" presetID="14" presetClass="entr" presetSubtype="10" fill="hold" grpId="0" nodeType="afterEffect">
                                  <p:stCondLst>
                                    <p:cond delay="0"/>
                                  </p:stCondLst>
                                  <p:childTnLst>
                                    <p:set>
                                      <p:cBhvr>
                                        <p:cTn id="32" dur="1" fill="hold">
                                          <p:stCondLst>
                                            <p:cond delay="0"/>
                                          </p:stCondLst>
                                        </p:cTn>
                                        <p:tgtEl>
                                          <p:spTgt spid="254"/>
                                        </p:tgtEl>
                                        <p:attrNameLst>
                                          <p:attrName>style.visibility</p:attrName>
                                        </p:attrNameLst>
                                      </p:cBhvr>
                                      <p:to>
                                        <p:strVal val="visible"/>
                                      </p:to>
                                    </p:set>
                                    <p:animEffect transition="in" filter="randombar(horizontal)">
                                      <p:cBhvr>
                                        <p:cTn id="33" dur="500"/>
                                        <p:tgtEl>
                                          <p:spTgt spid="25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235"/>
                                        </p:tgtEl>
                                        <p:attrNameLst>
                                          <p:attrName>style.visibility</p:attrName>
                                        </p:attrNameLst>
                                      </p:cBhvr>
                                      <p:to>
                                        <p:strVal val="visible"/>
                                      </p:to>
                                    </p:set>
                                    <p:animEffect transition="in" filter="wipe(left)">
                                      <p:cBhvr>
                                        <p:cTn id="37" dur="500"/>
                                        <p:tgtEl>
                                          <p:spTgt spid="235"/>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37"/>
                                        </p:tgtEl>
                                        <p:attrNameLst>
                                          <p:attrName>style.visibility</p:attrName>
                                        </p:attrNameLst>
                                      </p:cBhvr>
                                      <p:to>
                                        <p:strVal val="visible"/>
                                      </p:to>
                                    </p:set>
                                    <p:animEffect transition="in" filter="fade">
                                      <p:cBhvr>
                                        <p:cTn id="41" dur="500"/>
                                        <p:tgtEl>
                                          <p:spTgt spid="237"/>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236"/>
                                        </p:tgtEl>
                                        <p:attrNameLst>
                                          <p:attrName>style.visibility</p:attrName>
                                        </p:attrNameLst>
                                      </p:cBhvr>
                                      <p:to>
                                        <p:strVal val="visible"/>
                                      </p:to>
                                    </p:set>
                                    <p:animEffect transition="in" filter="wipe(left)">
                                      <p:cBhvr>
                                        <p:cTn id="45" dur="500"/>
                                        <p:tgtEl>
                                          <p:spTgt spid="236"/>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34"/>
                                        </p:tgtEl>
                                        <p:attrNameLst>
                                          <p:attrName>style.visibility</p:attrName>
                                        </p:attrNameLst>
                                      </p:cBhvr>
                                      <p:to>
                                        <p:strVal val="visible"/>
                                      </p:to>
                                    </p:set>
                                    <p:animEffect transition="in" filter="randombar(horizontal)">
                                      <p:cBhvr>
                                        <p:cTn id="50" dur="500"/>
                                        <p:tgtEl>
                                          <p:spTgt spid="234"/>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43"/>
                                        </p:tgtEl>
                                        <p:attrNameLst>
                                          <p:attrName>style.visibility</p:attrName>
                                        </p:attrNameLst>
                                      </p:cBhvr>
                                      <p:to>
                                        <p:strVal val="visible"/>
                                      </p:to>
                                    </p:set>
                                    <p:animEffect transition="in" filter="fade">
                                      <p:cBhvr>
                                        <p:cTn id="54" dur="500"/>
                                        <p:tgtEl>
                                          <p:spTgt spid="243"/>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44"/>
                                        </p:tgtEl>
                                        <p:attrNameLst>
                                          <p:attrName>style.visibility</p:attrName>
                                        </p:attrNameLst>
                                      </p:cBhvr>
                                      <p:to>
                                        <p:strVal val="visible"/>
                                      </p:to>
                                    </p:set>
                                    <p:animEffect transition="in" filter="fade">
                                      <p:cBhvr>
                                        <p:cTn id="58" dur="500"/>
                                        <p:tgtEl>
                                          <p:spTgt spid="244"/>
                                        </p:tgtEl>
                                      </p:cBhvr>
                                    </p:animEffect>
                                  </p:childTnLst>
                                </p:cTn>
                              </p:par>
                            </p:childTnLst>
                          </p:cTn>
                        </p:par>
                        <p:par>
                          <p:cTn id="59" fill="hold">
                            <p:stCondLst>
                              <p:cond delay="1500"/>
                            </p:stCondLst>
                            <p:childTnLst>
                              <p:par>
                                <p:cTn id="60" presetID="14" presetClass="entr" presetSubtype="10" fill="hold" nodeType="afterEffect">
                                  <p:stCondLst>
                                    <p:cond delay="0"/>
                                  </p:stCondLst>
                                  <p:childTnLst>
                                    <p:set>
                                      <p:cBhvr>
                                        <p:cTn id="61" dur="1" fill="hold">
                                          <p:stCondLst>
                                            <p:cond delay="0"/>
                                          </p:stCondLst>
                                        </p:cTn>
                                        <p:tgtEl>
                                          <p:spTgt spid="275"/>
                                        </p:tgtEl>
                                        <p:attrNameLst>
                                          <p:attrName>style.visibility</p:attrName>
                                        </p:attrNameLst>
                                      </p:cBhvr>
                                      <p:to>
                                        <p:strVal val="visible"/>
                                      </p:to>
                                    </p:set>
                                    <p:animEffect transition="in" filter="randombar(horizontal)">
                                      <p:cBhvr>
                                        <p:cTn id="62" dur="500"/>
                                        <p:tgtEl>
                                          <p:spTgt spid="275"/>
                                        </p:tgtEl>
                                      </p:cBhvr>
                                    </p:animEffect>
                                  </p:childTnLst>
                                </p:cTn>
                              </p:par>
                              <p:par>
                                <p:cTn id="63" presetID="14" presetClass="entr" presetSubtype="10" fill="hold" nodeType="withEffect">
                                  <p:stCondLst>
                                    <p:cond delay="300"/>
                                  </p:stCondLst>
                                  <p:childTnLst>
                                    <p:set>
                                      <p:cBhvr>
                                        <p:cTn id="64" dur="1" fill="hold">
                                          <p:stCondLst>
                                            <p:cond delay="0"/>
                                          </p:stCondLst>
                                        </p:cTn>
                                        <p:tgtEl>
                                          <p:spTgt spid="311"/>
                                        </p:tgtEl>
                                        <p:attrNameLst>
                                          <p:attrName>style.visibility</p:attrName>
                                        </p:attrNameLst>
                                      </p:cBhvr>
                                      <p:to>
                                        <p:strVal val="visible"/>
                                      </p:to>
                                    </p:set>
                                    <p:animEffect transition="in" filter="randombar(horizontal)">
                                      <p:cBhvr>
                                        <p:cTn id="65" dur="500"/>
                                        <p:tgtEl>
                                          <p:spTgt spid="311"/>
                                        </p:tgtEl>
                                      </p:cBhvr>
                                    </p:animEffect>
                                  </p:childTnLst>
                                </p:cTn>
                              </p:par>
                              <p:par>
                                <p:cTn id="66" presetID="14" presetClass="entr" presetSubtype="10" fill="hold" nodeType="withEffect">
                                  <p:stCondLst>
                                    <p:cond delay="1500"/>
                                  </p:stCondLst>
                                  <p:childTnLst>
                                    <p:set>
                                      <p:cBhvr>
                                        <p:cTn id="67" dur="1" fill="hold">
                                          <p:stCondLst>
                                            <p:cond delay="0"/>
                                          </p:stCondLst>
                                        </p:cTn>
                                        <p:tgtEl>
                                          <p:spTgt spid="257"/>
                                        </p:tgtEl>
                                        <p:attrNameLst>
                                          <p:attrName>style.visibility</p:attrName>
                                        </p:attrNameLst>
                                      </p:cBhvr>
                                      <p:to>
                                        <p:strVal val="visible"/>
                                      </p:to>
                                    </p:set>
                                    <p:animEffect transition="in" filter="randombar(horizontal)">
                                      <p:cBhvr>
                                        <p:cTn id="68" dur="500"/>
                                        <p:tgtEl>
                                          <p:spTgt spid="257"/>
                                        </p:tgtEl>
                                      </p:cBhvr>
                                    </p:animEffect>
                                  </p:childTnLst>
                                </p:cTn>
                              </p:par>
                              <p:par>
                                <p:cTn id="69" presetID="14" presetClass="entr" presetSubtype="10" fill="hold" nodeType="withEffect">
                                  <p:stCondLst>
                                    <p:cond delay="500"/>
                                  </p:stCondLst>
                                  <p:childTnLst>
                                    <p:set>
                                      <p:cBhvr>
                                        <p:cTn id="70" dur="1" fill="hold">
                                          <p:stCondLst>
                                            <p:cond delay="0"/>
                                          </p:stCondLst>
                                        </p:cTn>
                                        <p:tgtEl>
                                          <p:spTgt spid="293"/>
                                        </p:tgtEl>
                                        <p:attrNameLst>
                                          <p:attrName>style.visibility</p:attrName>
                                        </p:attrNameLst>
                                      </p:cBhvr>
                                      <p:to>
                                        <p:strVal val="visible"/>
                                      </p:to>
                                    </p:set>
                                    <p:animEffect transition="in" filter="randombar(horizontal)">
                                      <p:cBhvr>
                                        <p:cTn id="71" dur="500"/>
                                        <p:tgtEl>
                                          <p:spTgt spid="293"/>
                                        </p:tgtEl>
                                      </p:cBhvr>
                                    </p:animEffect>
                                  </p:childTnLst>
                                </p:cTn>
                              </p:par>
                              <p:par>
                                <p:cTn id="72" presetID="14" presetClass="entr" presetSubtype="10" fill="hold" nodeType="withEffect">
                                  <p:stCondLst>
                                    <p:cond delay="900"/>
                                  </p:stCondLst>
                                  <p:childTnLst>
                                    <p:set>
                                      <p:cBhvr>
                                        <p:cTn id="73" dur="1" fill="hold">
                                          <p:stCondLst>
                                            <p:cond delay="0"/>
                                          </p:stCondLst>
                                        </p:cTn>
                                        <p:tgtEl>
                                          <p:spTgt spid="330"/>
                                        </p:tgtEl>
                                        <p:attrNameLst>
                                          <p:attrName>style.visibility</p:attrName>
                                        </p:attrNameLst>
                                      </p:cBhvr>
                                      <p:to>
                                        <p:strVal val="visible"/>
                                      </p:to>
                                    </p:set>
                                    <p:animEffect transition="in" filter="randombar(horizontal)">
                                      <p:cBhvr>
                                        <p:cTn id="74" dur="500"/>
                                        <p:tgtEl>
                                          <p:spTgt spid="330"/>
                                        </p:tgtEl>
                                      </p:cBhvr>
                                    </p:animEffect>
                                  </p:childTnLst>
                                </p:cTn>
                              </p:par>
                              <p:par>
                                <p:cTn id="75" presetID="14" presetClass="entr" presetSubtype="10" fill="hold" nodeType="withEffect">
                                  <p:stCondLst>
                                    <p:cond delay="1300"/>
                                  </p:stCondLst>
                                  <p:childTnLst>
                                    <p:set>
                                      <p:cBhvr>
                                        <p:cTn id="76" dur="1" fill="hold">
                                          <p:stCondLst>
                                            <p:cond delay="0"/>
                                          </p:stCondLst>
                                        </p:cTn>
                                        <p:tgtEl>
                                          <p:spTgt spid="353"/>
                                        </p:tgtEl>
                                        <p:attrNameLst>
                                          <p:attrName>style.visibility</p:attrName>
                                        </p:attrNameLst>
                                      </p:cBhvr>
                                      <p:to>
                                        <p:strVal val="visible"/>
                                      </p:to>
                                    </p:set>
                                    <p:animEffect transition="in" filter="randombar(horizontal)">
                                      <p:cBhvr>
                                        <p:cTn id="77" dur="5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0" animBg="1"/>
      <p:bldP spid="363" grpId="1" animBg="1"/>
      <p:bldP spid="234" grpId="0" animBg="1"/>
      <p:bldP spid="254" grpId="0" animBg="1"/>
      <p:bldP spid="2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362">
            <a:extLst>
              <a:ext uri="{FF2B5EF4-FFF2-40B4-BE49-F238E27FC236}">
                <a16:creationId xmlns:a16="http://schemas.microsoft.com/office/drawing/2014/main" id="{68B3E230-F46C-4A49-8121-6E0810E92AEB}"/>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D6FD0700-B9A0-4C3D-8A97-0F5A368D8128}"/>
              </a:ext>
            </a:extLst>
          </p:cNvPr>
          <p:cNvSpPr>
            <a:spLocks noGrp="1"/>
          </p:cNvSpPr>
          <p:nvPr>
            <p:ph type="title"/>
          </p:nvPr>
        </p:nvSpPr>
        <p:spPr>
          <a:xfrm>
            <a:off x="588263" y="457200"/>
            <a:ext cx="11018520" cy="553998"/>
          </a:xfrm>
        </p:spPr>
        <p:txBody>
          <a:bodyPr/>
          <a:lstStyle/>
          <a:p>
            <a:r>
              <a:rPr lang="en-US" dirty="0"/>
              <a:t>Demo       Architecture</a:t>
            </a:r>
          </a:p>
        </p:txBody>
      </p:sp>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2"/>
          <a:stretch>
            <a:fillRect/>
          </a:stretch>
        </p:blipFill>
        <p:spPr>
          <a:xfrm>
            <a:off x="2848699" y="1727454"/>
            <a:ext cx="276378" cy="274620"/>
          </a:xfrm>
          <a:prstGeom prst="rect">
            <a:avLst/>
          </a:prstGeom>
        </p:spPr>
      </p:pic>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p:cNvCxnSpPr>
          <p:nvPr/>
        </p:nvCxnSpPr>
        <p:spPr>
          <a:xfrm>
            <a:off x="3130997" y="1986640"/>
            <a:ext cx="590839"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p:cNvCxnSpPr>
          <p:nvPr/>
        </p:nvCxnSpPr>
        <p:spPr>
          <a:xfrm>
            <a:off x="4537744" y="2333721"/>
            <a:ext cx="451134"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Picture 10" descr="https://wiki.jenkins-ci.org/download/attachments/2916393/logo-title.png?version=1&amp;modificationDate=1302753947000">
            <a:extLst>
              <a:ext uri="{FF2B5EF4-FFF2-40B4-BE49-F238E27FC236}">
                <a16:creationId xmlns:a16="http://schemas.microsoft.com/office/drawing/2014/main" id="{DE238923-9EAB-4159-B78C-D13293F95A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4">
            <a:duotone>
              <a:prstClr val="black"/>
              <a:srgbClr val="0078D4">
                <a:tint val="45000"/>
                <a:satMod val="400000"/>
              </a:srgbClr>
            </a:duotone>
            <a:extLst>
              <a:ext uri="{BEBA8EAE-BF5A-486C-A8C5-ECC9F3942E4B}">
                <a14:imgProps xmlns:a14="http://schemas.microsoft.com/office/drawing/2010/main">
                  <a14:imgLayer r:embed="rId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203595"/>
            <a:chOff x="10350041" y="1743156"/>
            <a:chExt cx="1579973" cy="1203595"/>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6"/>
            <a:stretch>
              <a:fillRect/>
            </a:stretch>
          </p:blipFill>
          <p:spPr>
            <a:xfrm>
              <a:off x="10350041" y="1743156"/>
              <a:ext cx="1579973" cy="1203595"/>
            </a:xfrm>
            <a:prstGeom prst="rect">
              <a:avLst/>
            </a:prstGeom>
          </p:spPr>
        </p:pic>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371" r="19661" b="28720"/>
            <a:stretch/>
          </p:blipFill>
          <p:spPr>
            <a:xfrm>
              <a:off x="10862745" y="2059101"/>
              <a:ext cx="554564" cy="571704"/>
            </a:xfrm>
            <a:prstGeom prst="rect">
              <a:avLst/>
            </a:prstGeom>
          </p:spPr>
        </p:pic>
      </p:grpSp>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9"/>
          <a:srcRect l="3131" t="25788" r="2725" b="20947"/>
          <a:stretch/>
        </p:blipFill>
        <p:spPr>
          <a:xfrm>
            <a:off x="1879133" y="528780"/>
            <a:ext cx="655935" cy="401147"/>
          </a:xfrm>
          <a:prstGeom prst="rect">
            <a:avLst/>
          </a:prstGeom>
        </p:spPr>
      </p:pic>
      <p:grpSp>
        <p:nvGrpSpPr>
          <p:cNvPr id="99" name="Group 98">
            <a:extLst>
              <a:ext uri="{FF2B5EF4-FFF2-40B4-BE49-F238E27FC236}">
                <a16:creationId xmlns:a16="http://schemas.microsoft.com/office/drawing/2014/main" id="{67DABEA0-EAC4-4E0C-956A-84F79716179F}"/>
              </a:ext>
            </a:extLst>
          </p:cNvPr>
          <p:cNvGrpSpPr/>
          <p:nvPr/>
        </p:nvGrpSpPr>
        <p:grpSpPr>
          <a:xfrm>
            <a:off x="9273811" y="1719236"/>
            <a:ext cx="721037" cy="444217"/>
            <a:chOff x="3240661" y="1005909"/>
            <a:chExt cx="540854" cy="333210"/>
          </a:xfrm>
        </p:grpSpPr>
        <p:grpSp>
          <p:nvGrpSpPr>
            <p:cNvPr id="100" name="Group 99">
              <a:extLst>
                <a:ext uri="{FF2B5EF4-FFF2-40B4-BE49-F238E27FC236}">
                  <a16:creationId xmlns:a16="http://schemas.microsoft.com/office/drawing/2014/main" id="{93DF782F-3935-41BF-B29C-82015C858CC7}"/>
                </a:ext>
              </a:extLst>
            </p:cNvPr>
            <p:cNvGrpSpPr/>
            <p:nvPr/>
          </p:nvGrpSpPr>
          <p:grpSpPr>
            <a:xfrm>
              <a:off x="3240661" y="1005909"/>
              <a:ext cx="540854" cy="333210"/>
              <a:chOff x="1926169" y="1632181"/>
              <a:chExt cx="540854" cy="333210"/>
            </a:xfrm>
          </p:grpSpPr>
          <p:sp>
            <p:nvSpPr>
              <p:cNvPr id="102" name="Rectangle 101">
                <a:extLst>
                  <a:ext uri="{FF2B5EF4-FFF2-40B4-BE49-F238E27FC236}">
                    <a16:creationId xmlns:a16="http://schemas.microsoft.com/office/drawing/2014/main" id="{6B98C797-5DE0-4245-91C4-DD4EFF75C434}"/>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3" name="Rectangle 102">
                <a:extLst>
                  <a:ext uri="{FF2B5EF4-FFF2-40B4-BE49-F238E27FC236}">
                    <a16:creationId xmlns:a16="http://schemas.microsoft.com/office/drawing/2014/main" id="{87797AA4-AEAF-4B8D-BBC4-337F247AAB1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04" name="Group 103">
                <a:extLst>
                  <a:ext uri="{FF2B5EF4-FFF2-40B4-BE49-F238E27FC236}">
                    <a16:creationId xmlns:a16="http://schemas.microsoft.com/office/drawing/2014/main" id="{AC33BDA7-E6C1-41CB-9C06-250848F9DB34}"/>
                  </a:ext>
                </a:extLst>
              </p:cNvPr>
              <p:cNvGrpSpPr/>
              <p:nvPr/>
            </p:nvGrpSpPr>
            <p:grpSpPr>
              <a:xfrm>
                <a:off x="1989961" y="1665409"/>
                <a:ext cx="413499" cy="266755"/>
                <a:chOff x="1371600" y="2038342"/>
                <a:chExt cx="609600" cy="393263"/>
              </a:xfrm>
            </p:grpSpPr>
            <p:cxnSp>
              <p:nvCxnSpPr>
                <p:cNvPr id="108" name="Straight Connector 107">
                  <a:extLst>
                    <a:ext uri="{FF2B5EF4-FFF2-40B4-BE49-F238E27FC236}">
                      <a16:creationId xmlns:a16="http://schemas.microsoft.com/office/drawing/2014/main" id="{3303BC4B-AAD6-4A81-A509-312D01D7B14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09" name="Straight Connector 108">
                  <a:extLst>
                    <a:ext uri="{FF2B5EF4-FFF2-40B4-BE49-F238E27FC236}">
                      <a16:creationId xmlns:a16="http://schemas.microsoft.com/office/drawing/2014/main" id="{5100632D-FDB7-4429-9231-8CCFED4F67A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0" name="Straight Connector 109">
                  <a:extLst>
                    <a:ext uri="{FF2B5EF4-FFF2-40B4-BE49-F238E27FC236}">
                      <a16:creationId xmlns:a16="http://schemas.microsoft.com/office/drawing/2014/main" id="{BEC39EAD-212F-48B4-BFAA-7871D274EBC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1" name="Straight Connector 110">
                  <a:extLst>
                    <a:ext uri="{FF2B5EF4-FFF2-40B4-BE49-F238E27FC236}">
                      <a16:creationId xmlns:a16="http://schemas.microsoft.com/office/drawing/2014/main" id="{BACF1B48-CD6E-4BFF-A455-432386BCEAB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2" name="Straight Connector 111">
                  <a:extLst>
                    <a:ext uri="{FF2B5EF4-FFF2-40B4-BE49-F238E27FC236}">
                      <a16:creationId xmlns:a16="http://schemas.microsoft.com/office/drawing/2014/main" id="{79DAA874-2AE3-4BB2-A91B-EE98B4D462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3" name="Straight Connector 112">
                  <a:extLst>
                    <a:ext uri="{FF2B5EF4-FFF2-40B4-BE49-F238E27FC236}">
                      <a16:creationId xmlns:a16="http://schemas.microsoft.com/office/drawing/2014/main" id="{8FE71991-CFBD-41EF-81A9-3167F954262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14" name="Straight Connector 113">
                  <a:extLst>
                    <a:ext uri="{FF2B5EF4-FFF2-40B4-BE49-F238E27FC236}">
                      <a16:creationId xmlns:a16="http://schemas.microsoft.com/office/drawing/2014/main" id="{A188CFDB-63C3-410D-9CDE-2DF65CBEEBA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509F23FD-6E4B-4F21-9821-78F6A02CAD6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02774AFF-6E13-4058-BBF1-4F812DD1A3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05" name="Rectangle 104">
                <a:extLst>
                  <a:ext uri="{FF2B5EF4-FFF2-40B4-BE49-F238E27FC236}">
                    <a16:creationId xmlns:a16="http://schemas.microsoft.com/office/drawing/2014/main" id="{345FC45E-DDA3-477F-84F3-F848B6B46E8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6" name="Rectangle 105">
                <a:extLst>
                  <a:ext uri="{FF2B5EF4-FFF2-40B4-BE49-F238E27FC236}">
                    <a16:creationId xmlns:a16="http://schemas.microsoft.com/office/drawing/2014/main" id="{BCEFD894-BEF5-4C28-837E-2B942086503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7" name="Rectangle 106">
                <a:extLst>
                  <a:ext uri="{FF2B5EF4-FFF2-40B4-BE49-F238E27FC236}">
                    <a16:creationId xmlns:a16="http://schemas.microsoft.com/office/drawing/2014/main" id="{F555C501-7A93-4E06-88D2-9EDDE9F1702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01" name="Rectangle 100">
              <a:extLst>
                <a:ext uri="{FF2B5EF4-FFF2-40B4-BE49-F238E27FC236}">
                  <a16:creationId xmlns:a16="http://schemas.microsoft.com/office/drawing/2014/main" id="{D96F6C38-04E3-4FA0-AA0E-99B70F1D173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Important</a:t>
              </a:r>
              <a:br>
                <a:rPr lang="en-US" sz="700" kern="0" dirty="0">
                  <a:solidFill>
                    <a:sysClr val="windowText" lastClr="000000"/>
                  </a:solidFill>
                  <a:latin typeface="Calibri"/>
                </a:rPr>
              </a:br>
              <a:r>
                <a:rPr lang="en-US" sz="700" kern="0" dirty="0">
                  <a:solidFill>
                    <a:sysClr val="windowText" lastClr="000000"/>
                  </a:solidFill>
                  <a:latin typeface="Calibri"/>
                </a:rPr>
                <a:t>-</a:t>
              </a:r>
              <a:r>
                <a:rPr lang="en-US" sz="700" kern="0" dirty="0" err="1">
                  <a:solidFill>
                    <a:sysClr val="windowText" lastClr="000000"/>
                  </a:solidFill>
                  <a:latin typeface="Calibri"/>
                </a:rPr>
                <a:t>api</a:t>
              </a:r>
              <a:endParaRPr lang="en-US" sz="400" kern="0" dirty="0">
                <a:solidFill>
                  <a:sysClr val="windowText" lastClr="000000"/>
                </a:solidFill>
                <a:latin typeface="Calibri"/>
              </a:endParaRPr>
            </a:p>
          </p:txBody>
        </p:sp>
      </p:grpSp>
      <p:grpSp>
        <p:nvGrpSpPr>
          <p:cNvPr id="117" name="Group 116">
            <a:extLst>
              <a:ext uri="{FF2B5EF4-FFF2-40B4-BE49-F238E27FC236}">
                <a16:creationId xmlns:a16="http://schemas.microsoft.com/office/drawing/2014/main" id="{60E192A8-A576-4833-B6F1-629D63D110A3}"/>
              </a:ext>
            </a:extLst>
          </p:cNvPr>
          <p:cNvGrpSpPr/>
          <p:nvPr/>
        </p:nvGrpSpPr>
        <p:grpSpPr>
          <a:xfrm>
            <a:off x="8552696" y="1314639"/>
            <a:ext cx="721037" cy="444217"/>
            <a:chOff x="3240661" y="1005909"/>
            <a:chExt cx="540854" cy="333210"/>
          </a:xfrm>
        </p:grpSpPr>
        <p:grpSp>
          <p:nvGrpSpPr>
            <p:cNvPr id="118" name="Group 117">
              <a:extLst>
                <a:ext uri="{FF2B5EF4-FFF2-40B4-BE49-F238E27FC236}">
                  <a16:creationId xmlns:a16="http://schemas.microsoft.com/office/drawing/2014/main" id="{7F144997-7BE1-4DC7-8F6E-C2350CA9E1B7}"/>
                </a:ext>
              </a:extLst>
            </p:cNvPr>
            <p:cNvGrpSpPr/>
            <p:nvPr/>
          </p:nvGrpSpPr>
          <p:grpSpPr>
            <a:xfrm>
              <a:off x="3240661" y="1005909"/>
              <a:ext cx="540854" cy="333210"/>
              <a:chOff x="1926169" y="1632181"/>
              <a:chExt cx="540854" cy="333210"/>
            </a:xfrm>
          </p:grpSpPr>
          <p:sp>
            <p:nvSpPr>
              <p:cNvPr id="120" name="Rectangle 119">
                <a:extLst>
                  <a:ext uri="{FF2B5EF4-FFF2-40B4-BE49-F238E27FC236}">
                    <a16:creationId xmlns:a16="http://schemas.microsoft.com/office/drawing/2014/main" id="{D35BDDC8-1C44-496C-8EB2-F5AF9F2D090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21" name="Rectangle 120">
                <a:extLst>
                  <a:ext uri="{FF2B5EF4-FFF2-40B4-BE49-F238E27FC236}">
                    <a16:creationId xmlns:a16="http://schemas.microsoft.com/office/drawing/2014/main" id="{EA690CA6-B46C-4FA6-8AF7-B37EA4341B7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22" name="Group 121">
                <a:extLst>
                  <a:ext uri="{FF2B5EF4-FFF2-40B4-BE49-F238E27FC236}">
                    <a16:creationId xmlns:a16="http://schemas.microsoft.com/office/drawing/2014/main" id="{DC7703CF-4F34-4732-8E0C-74DFFE8C4123}"/>
                  </a:ext>
                </a:extLst>
              </p:cNvPr>
              <p:cNvGrpSpPr/>
              <p:nvPr/>
            </p:nvGrpSpPr>
            <p:grpSpPr>
              <a:xfrm>
                <a:off x="1989961" y="1665409"/>
                <a:ext cx="413499" cy="266755"/>
                <a:chOff x="1371600" y="2038342"/>
                <a:chExt cx="609600" cy="393263"/>
              </a:xfrm>
            </p:grpSpPr>
            <p:cxnSp>
              <p:nvCxnSpPr>
                <p:cNvPr id="126" name="Straight Connector 125">
                  <a:extLst>
                    <a:ext uri="{FF2B5EF4-FFF2-40B4-BE49-F238E27FC236}">
                      <a16:creationId xmlns:a16="http://schemas.microsoft.com/office/drawing/2014/main" id="{452E8A76-70DC-4B3D-A02E-D43AA7A861A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27" name="Straight Connector 126">
                  <a:extLst>
                    <a:ext uri="{FF2B5EF4-FFF2-40B4-BE49-F238E27FC236}">
                      <a16:creationId xmlns:a16="http://schemas.microsoft.com/office/drawing/2014/main" id="{D8E3A10F-A34C-4374-9BAD-500BD20000C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28" name="Straight Connector 127">
                  <a:extLst>
                    <a:ext uri="{FF2B5EF4-FFF2-40B4-BE49-F238E27FC236}">
                      <a16:creationId xmlns:a16="http://schemas.microsoft.com/office/drawing/2014/main" id="{66FFDC4C-4D18-4201-A9F1-178ACD18C2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29" name="Straight Connector 128">
                  <a:extLst>
                    <a:ext uri="{FF2B5EF4-FFF2-40B4-BE49-F238E27FC236}">
                      <a16:creationId xmlns:a16="http://schemas.microsoft.com/office/drawing/2014/main" id="{5A0E65E6-8E88-4D88-AF7B-9A0002DBC8D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30" name="Straight Connector 129">
                  <a:extLst>
                    <a:ext uri="{FF2B5EF4-FFF2-40B4-BE49-F238E27FC236}">
                      <a16:creationId xmlns:a16="http://schemas.microsoft.com/office/drawing/2014/main" id="{8921EE67-D1BF-4954-AE2E-2AF6F86954D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31" name="Straight Connector 130">
                  <a:extLst>
                    <a:ext uri="{FF2B5EF4-FFF2-40B4-BE49-F238E27FC236}">
                      <a16:creationId xmlns:a16="http://schemas.microsoft.com/office/drawing/2014/main" id="{A8A9DC8A-7963-4FAB-B86E-3DBAC1D3C4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32" name="Straight Connector 131">
                  <a:extLst>
                    <a:ext uri="{FF2B5EF4-FFF2-40B4-BE49-F238E27FC236}">
                      <a16:creationId xmlns:a16="http://schemas.microsoft.com/office/drawing/2014/main" id="{66CBED65-5CFB-4BCC-B8FE-9AC5EEFE613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33" name="Straight Connector 132">
                  <a:extLst>
                    <a:ext uri="{FF2B5EF4-FFF2-40B4-BE49-F238E27FC236}">
                      <a16:creationId xmlns:a16="http://schemas.microsoft.com/office/drawing/2014/main" id="{3048B40F-6818-4926-B9F4-A558158D971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34" name="Straight Connector 133">
                  <a:extLst>
                    <a:ext uri="{FF2B5EF4-FFF2-40B4-BE49-F238E27FC236}">
                      <a16:creationId xmlns:a16="http://schemas.microsoft.com/office/drawing/2014/main" id="{ECDAD9F4-A692-4B2A-BEBC-0ECA5665DD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23" name="Rectangle 122">
                <a:extLst>
                  <a:ext uri="{FF2B5EF4-FFF2-40B4-BE49-F238E27FC236}">
                    <a16:creationId xmlns:a16="http://schemas.microsoft.com/office/drawing/2014/main" id="{13392CA0-C3E3-45CE-9E28-80AD0EE23DF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24" name="Rectangle 123">
                <a:extLst>
                  <a:ext uri="{FF2B5EF4-FFF2-40B4-BE49-F238E27FC236}">
                    <a16:creationId xmlns:a16="http://schemas.microsoft.com/office/drawing/2014/main" id="{D6F7C5E0-C963-4E00-AC06-E5116689CD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25" name="Rectangle 124">
                <a:extLst>
                  <a:ext uri="{FF2B5EF4-FFF2-40B4-BE49-F238E27FC236}">
                    <a16:creationId xmlns:a16="http://schemas.microsoft.com/office/drawing/2014/main" id="{9D198434-28C1-4876-9812-275268F4AD5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19" name="Rectangle 118">
              <a:extLst>
                <a:ext uri="{FF2B5EF4-FFF2-40B4-BE49-F238E27FC236}">
                  <a16:creationId xmlns:a16="http://schemas.microsoft.com/office/drawing/2014/main" id="{FD4D7658-CFC3-42C6-9358-730104B13B8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135" name="Group 134">
            <a:extLst>
              <a:ext uri="{FF2B5EF4-FFF2-40B4-BE49-F238E27FC236}">
                <a16:creationId xmlns:a16="http://schemas.microsoft.com/office/drawing/2014/main" id="{CD4449EB-BA27-4929-BC5D-CE9C9AB90B49}"/>
              </a:ext>
            </a:extLst>
          </p:cNvPr>
          <p:cNvGrpSpPr/>
          <p:nvPr/>
        </p:nvGrpSpPr>
        <p:grpSpPr>
          <a:xfrm>
            <a:off x="8552696" y="1719236"/>
            <a:ext cx="721037" cy="444217"/>
            <a:chOff x="3240661" y="1005909"/>
            <a:chExt cx="540854" cy="333210"/>
          </a:xfrm>
        </p:grpSpPr>
        <p:grpSp>
          <p:nvGrpSpPr>
            <p:cNvPr id="136" name="Group 135">
              <a:extLst>
                <a:ext uri="{FF2B5EF4-FFF2-40B4-BE49-F238E27FC236}">
                  <a16:creationId xmlns:a16="http://schemas.microsoft.com/office/drawing/2014/main" id="{EF8BECB9-927C-4EB7-95C1-AAFE7035C0E0}"/>
                </a:ext>
              </a:extLst>
            </p:cNvPr>
            <p:cNvGrpSpPr/>
            <p:nvPr/>
          </p:nvGrpSpPr>
          <p:grpSpPr>
            <a:xfrm>
              <a:off x="3240661" y="1005909"/>
              <a:ext cx="540854" cy="333210"/>
              <a:chOff x="1926169" y="1632181"/>
              <a:chExt cx="540854" cy="333210"/>
            </a:xfrm>
          </p:grpSpPr>
          <p:sp>
            <p:nvSpPr>
              <p:cNvPr id="138" name="Rectangle 137">
                <a:extLst>
                  <a:ext uri="{FF2B5EF4-FFF2-40B4-BE49-F238E27FC236}">
                    <a16:creationId xmlns:a16="http://schemas.microsoft.com/office/drawing/2014/main" id="{CAD8947F-0F55-4739-83CC-AE903CFDF784}"/>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9" name="Rectangle 138">
                <a:extLst>
                  <a:ext uri="{FF2B5EF4-FFF2-40B4-BE49-F238E27FC236}">
                    <a16:creationId xmlns:a16="http://schemas.microsoft.com/office/drawing/2014/main" id="{EF06C247-1C61-4C3A-B46D-B279148F94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40" name="Group 139">
                <a:extLst>
                  <a:ext uri="{FF2B5EF4-FFF2-40B4-BE49-F238E27FC236}">
                    <a16:creationId xmlns:a16="http://schemas.microsoft.com/office/drawing/2014/main" id="{3AD11ED6-84D2-41B2-892B-563A1AEC1CA7}"/>
                  </a:ext>
                </a:extLst>
              </p:cNvPr>
              <p:cNvGrpSpPr/>
              <p:nvPr/>
            </p:nvGrpSpPr>
            <p:grpSpPr>
              <a:xfrm>
                <a:off x="1989961" y="1665409"/>
                <a:ext cx="413499" cy="266755"/>
                <a:chOff x="1371600" y="2038342"/>
                <a:chExt cx="609600" cy="393263"/>
              </a:xfrm>
            </p:grpSpPr>
            <p:cxnSp>
              <p:nvCxnSpPr>
                <p:cNvPr id="144" name="Straight Connector 143">
                  <a:extLst>
                    <a:ext uri="{FF2B5EF4-FFF2-40B4-BE49-F238E27FC236}">
                      <a16:creationId xmlns:a16="http://schemas.microsoft.com/office/drawing/2014/main" id="{BA204315-8809-40B7-BDCB-A81961396F7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45" name="Straight Connector 144">
                  <a:extLst>
                    <a:ext uri="{FF2B5EF4-FFF2-40B4-BE49-F238E27FC236}">
                      <a16:creationId xmlns:a16="http://schemas.microsoft.com/office/drawing/2014/main" id="{D7BB96C9-7BB9-4727-A91A-12E92A79EF6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46" name="Straight Connector 145">
                  <a:extLst>
                    <a:ext uri="{FF2B5EF4-FFF2-40B4-BE49-F238E27FC236}">
                      <a16:creationId xmlns:a16="http://schemas.microsoft.com/office/drawing/2014/main" id="{90BF04EA-EB92-4E59-9D49-2F812193056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47" name="Straight Connector 146">
                  <a:extLst>
                    <a:ext uri="{FF2B5EF4-FFF2-40B4-BE49-F238E27FC236}">
                      <a16:creationId xmlns:a16="http://schemas.microsoft.com/office/drawing/2014/main" id="{110430E5-EB56-48D3-BDF6-5EA65A807DB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48" name="Straight Connector 147">
                  <a:extLst>
                    <a:ext uri="{FF2B5EF4-FFF2-40B4-BE49-F238E27FC236}">
                      <a16:creationId xmlns:a16="http://schemas.microsoft.com/office/drawing/2014/main" id="{3D3D46C1-0928-4E50-B284-5F45FDE7F5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49" name="Straight Connector 148">
                  <a:extLst>
                    <a:ext uri="{FF2B5EF4-FFF2-40B4-BE49-F238E27FC236}">
                      <a16:creationId xmlns:a16="http://schemas.microsoft.com/office/drawing/2014/main" id="{4E539FAF-B4DB-4BDB-AF4A-4BF2DD93790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0" name="Straight Connector 149">
                  <a:extLst>
                    <a:ext uri="{FF2B5EF4-FFF2-40B4-BE49-F238E27FC236}">
                      <a16:creationId xmlns:a16="http://schemas.microsoft.com/office/drawing/2014/main" id="{C3622544-EECA-468B-82F1-52542B5B11E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1" name="Straight Connector 150">
                  <a:extLst>
                    <a:ext uri="{FF2B5EF4-FFF2-40B4-BE49-F238E27FC236}">
                      <a16:creationId xmlns:a16="http://schemas.microsoft.com/office/drawing/2014/main" id="{FCEC4BA3-E7DA-486E-901A-FFB6E4F13BB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3C3BE70F-D101-4292-97BF-45C34245C87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1" name="Rectangle 140">
                <a:extLst>
                  <a:ext uri="{FF2B5EF4-FFF2-40B4-BE49-F238E27FC236}">
                    <a16:creationId xmlns:a16="http://schemas.microsoft.com/office/drawing/2014/main" id="{8A8A81E5-0AD1-4503-99C0-A7E34198D9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42" name="Rectangle 141">
                <a:extLst>
                  <a:ext uri="{FF2B5EF4-FFF2-40B4-BE49-F238E27FC236}">
                    <a16:creationId xmlns:a16="http://schemas.microsoft.com/office/drawing/2014/main" id="{C11673B4-2D92-45B6-A44C-4D629FDD0C6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43" name="Rectangle 142">
                <a:extLst>
                  <a:ext uri="{FF2B5EF4-FFF2-40B4-BE49-F238E27FC236}">
                    <a16:creationId xmlns:a16="http://schemas.microsoft.com/office/drawing/2014/main" id="{DECE0DF4-DF59-4512-8663-3109824C89D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37" name="Rectangle 136">
              <a:extLst>
                <a:ext uri="{FF2B5EF4-FFF2-40B4-BE49-F238E27FC236}">
                  <a16:creationId xmlns:a16="http://schemas.microsoft.com/office/drawing/2014/main" id="{99817C46-DC59-4F9C-BA60-46595F630482}"/>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153" name="Group 152">
            <a:extLst>
              <a:ext uri="{FF2B5EF4-FFF2-40B4-BE49-F238E27FC236}">
                <a16:creationId xmlns:a16="http://schemas.microsoft.com/office/drawing/2014/main" id="{874A14FA-9528-4C54-A1A5-DF27390E3C6E}"/>
              </a:ext>
            </a:extLst>
          </p:cNvPr>
          <p:cNvGrpSpPr/>
          <p:nvPr/>
        </p:nvGrpSpPr>
        <p:grpSpPr>
          <a:xfrm>
            <a:off x="9273811" y="1314639"/>
            <a:ext cx="721037" cy="444217"/>
            <a:chOff x="3240661" y="1005909"/>
            <a:chExt cx="540854" cy="333210"/>
          </a:xfrm>
        </p:grpSpPr>
        <p:grpSp>
          <p:nvGrpSpPr>
            <p:cNvPr id="154" name="Group 153">
              <a:extLst>
                <a:ext uri="{FF2B5EF4-FFF2-40B4-BE49-F238E27FC236}">
                  <a16:creationId xmlns:a16="http://schemas.microsoft.com/office/drawing/2014/main" id="{51F7C412-9419-4D29-95E0-0980F9BDE593}"/>
                </a:ext>
              </a:extLst>
            </p:cNvPr>
            <p:cNvGrpSpPr/>
            <p:nvPr/>
          </p:nvGrpSpPr>
          <p:grpSpPr>
            <a:xfrm>
              <a:off x="3240661" y="1005909"/>
              <a:ext cx="540854" cy="333210"/>
              <a:chOff x="1926169" y="1632181"/>
              <a:chExt cx="540854" cy="333210"/>
            </a:xfrm>
          </p:grpSpPr>
          <p:sp>
            <p:nvSpPr>
              <p:cNvPr id="156" name="Rectangle 155">
                <a:extLst>
                  <a:ext uri="{FF2B5EF4-FFF2-40B4-BE49-F238E27FC236}">
                    <a16:creationId xmlns:a16="http://schemas.microsoft.com/office/drawing/2014/main" id="{B18BBB40-7DEB-4118-8E08-BC53FE75864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 name="Rectangle 156">
                <a:extLst>
                  <a:ext uri="{FF2B5EF4-FFF2-40B4-BE49-F238E27FC236}">
                    <a16:creationId xmlns:a16="http://schemas.microsoft.com/office/drawing/2014/main" id="{574BE632-EFC3-4A12-9F27-8818FE92780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8" name="Group 157">
                <a:extLst>
                  <a:ext uri="{FF2B5EF4-FFF2-40B4-BE49-F238E27FC236}">
                    <a16:creationId xmlns:a16="http://schemas.microsoft.com/office/drawing/2014/main" id="{8127B0D3-94B9-407E-83F8-76532AE69D71}"/>
                  </a:ext>
                </a:extLst>
              </p:cNvPr>
              <p:cNvGrpSpPr/>
              <p:nvPr/>
            </p:nvGrpSpPr>
            <p:grpSpPr>
              <a:xfrm>
                <a:off x="1989961" y="1665409"/>
                <a:ext cx="413499" cy="266755"/>
                <a:chOff x="1371600" y="2038342"/>
                <a:chExt cx="609600" cy="393263"/>
              </a:xfrm>
            </p:grpSpPr>
            <p:cxnSp>
              <p:nvCxnSpPr>
                <p:cNvPr id="162" name="Straight Connector 161">
                  <a:extLst>
                    <a:ext uri="{FF2B5EF4-FFF2-40B4-BE49-F238E27FC236}">
                      <a16:creationId xmlns:a16="http://schemas.microsoft.com/office/drawing/2014/main" id="{CFD10EA6-5462-4949-A680-A532D0C9158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3" name="Straight Connector 162">
                  <a:extLst>
                    <a:ext uri="{FF2B5EF4-FFF2-40B4-BE49-F238E27FC236}">
                      <a16:creationId xmlns:a16="http://schemas.microsoft.com/office/drawing/2014/main" id="{90483145-137A-4F8C-9D27-1A4713968D7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4" name="Straight Connector 163">
                  <a:extLst>
                    <a:ext uri="{FF2B5EF4-FFF2-40B4-BE49-F238E27FC236}">
                      <a16:creationId xmlns:a16="http://schemas.microsoft.com/office/drawing/2014/main" id="{A63343DD-B03A-44DF-9D42-4E76DF5A70C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5" name="Straight Connector 164">
                  <a:extLst>
                    <a:ext uri="{FF2B5EF4-FFF2-40B4-BE49-F238E27FC236}">
                      <a16:creationId xmlns:a16="http://schemas.microsoft.com/office/drawing/2014/main" id="{3B1F4C15-136F-493D-8637-F8F7217936A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 name="Straight Connector 165">
                  <a:extLst>
                    <a:ext uri="{FF2B5EF4-FFF2-40B4-BE49-F238E27FC236}">
                      <a16:creationId xmlns:a16="http://schemas.microsoft.com/office/drawing/2014/main" id="{B5AD5A85-290E-400C-91C2-7372EA7E5F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7" name="Straight Connector 166">
                  <a:extLst>
                    <a:ext uri="{FF2B5EF4-FFF2-40B4-BE49-F238E27FC236}">
                      <a16:creationId xmlns:a16="http://schemas.microsoft.com/office/drawing/2014/main" id="{1592B79E-17E0-4654-AB9C-0BA69CD0D5B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8" name="Straight Connector 167">
                  <a:extLst>
                    <a:ext uri="{FF2B5EF4-FFF2-40B4-BE49-F238E27FC236}">
                      <a16:creationId xmlns:a16="http://schemas.microsoft.com/office/drawing/2014/main" id="{EEF9372B-04A3-4953-8B3B-CE64EDECB23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9" name="Straight Connector 168">
                  <a:extLst>
                    <a:ext uri="{FF2B5EF4-FFF2-40B4-BE49-F238E27FC236}">
                      <a16:creationId xmlns:a16="http://schemas.microsoft.com/office/drawing/2014/main" id="{100EC32E-26D7-43F5-A103-6285078C3A6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775B1BF3-1E15-4007-B017-BB2F106EC75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9" name="Rectangle 158">
                <a:extLst>
                  <a:ext uri="{FF2B5EF4-FFF2-40B4-BE49-F238E27FC236}">
                    <a16:creationId xmlns:a16="http://schemas.microsoft.com/office/drawing/2014/main" id="{C7B75EC6-A349-4EA0-BE7E-C7FC4832924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 name="Rectangle 159">
                <a:extLst>
                  <a:ext uri="{FF2B5EF4-FFF2-40B4-BE49-F238E27FC236}">
                    <a16:creationId xmlns:a16="http://schemas.microsoft.com/office/drawing/2014/main" id="{13157CB7-C20E-4F90-ABE0-44D7EC6724F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1" name="Rectangle 160">
                <a:extLst>
                  <a:ext uri="{FF2B5EF4-FFF2-40B4-BE49-F238E27FC236}">
                    <a16:creationId xmlns:a16="http://schemas.microsoft.com/office/drawing/2014/main" id="{5B9B93D5-DC5C-4751-B844-336B0E2719C5}"/>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5" name="Rectangle 154">
              <a:extLst>
                <a:ext uri="{FF2B5EF4-FFF2-40B4-BE49-F238E27FC236}">
                  <a16:creationId xmlns:a16="http://schemas.microsoft.com/office/drawing/2014/main" id="{33155B23-E8F7-4807-8FC6-15ED9606FEA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sp>
        <p:nvSpPr>
          <p:cNvPr id="172" name="Rectangle 171">
            <a:extLst>
              <a:ext uri="{FF2B5EF4-FFF2-40B4-BE49-F238E27FC236}">
                <a16:creationId xmlns:a16="http://schemas.microsoft.com/office/drawing/2014/main" id="{9A99A9D8-E7E2-46CE-B2FA-8A030415E87D}"/>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173" name="Rectangle 172">
            <a:extLst>
              <a:ext uri="{FF2B5EF4-FFF2-40B4-BE49-F238E27FC236}">
                <a16:creationId xmlns:a16="http://schemas.microsoft.com/office/drawing/2014/main" id="{E6D88BEF-C6E6-436D-8FDB-6111F0B1D74C}"/>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175" name="Graphic 174">
            <a:extLst>
              <a:ext uri="{FF2B5EF4-FFF2-40B4-BE49-F238E27FC236}">
                <a16:creationId xmlns:a16="http://schemas.microsoft.com/office/drawing/2014/main" id="{CC48B6F4-EC7F-4593-AAA5-94C808EB90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7926" y="5607575"/>
            <a:ext cx="736520" cy="736520"/>
          </a:xfrm>
          <a:prstGeom prst="rect">
            <a:avLst/>
          </a:prstGeom>
        </p:spPr>
      </p:pic>
      <p:pic>
        <p:nvPicPr>
          <p:cNvPr id="177" name="Graphic 176">
            <a:extLst>
              <a:ext uri="{FF2B5EF4-FFF2-40B4-BE49-F238E27FC236}">
                <a16:creationId xmlns:a16="http://schemas.microsoft.com/office/drawing/2014/main" id="{12BBC382-FFDB-4FA7-87FB-FBBC49DFD2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8449" y="2614064"/>
            <a:ext cx="736521" cy="736521"/>
          </a:xfrm>
          <a:prstGeom prst="rect">
            <a:avLst/>
          </a:prstGeom>
        </p:spPr>
      </p:pic>
      <p:grpSp>
        <p:nvGrpSpPr>
          <p:cNvPr id="178" name="Group 177">
            <a:extLst>
              <a:ext uri="{FF2B5EF4-FFF2-40B4-BE49-F238E27FC236}">
                <a16:creationId xmlns:a16="http://schemas.microsoft.com/office/drawing/2014/main" id="{3A5F6D09-7B9D-474E-8CE3-C907711059E0}"/>
              </a:ext>
            </a:extLst>
          </p:cNvPr>
          <p:cNvGrpSpPr/>
          <p:nvPr/>
        </p:nvGrpSpPr>
        <p:grpSpPr>
          <a:xfrm>
            <a:off x="9273811" y="2124382"/>
            <a:ext cx="721037" cy="444217"/>
            <a:chOff x="3240661" y="1005909"/>
            <a:chExt cx="540854" cy="333210"/>
          </a:xfrm>
        </p:grpSpPr>
        <p:grpSp>
          <p:nvGrpSpPr>
            <p:cNvPr id="179" name="Group 178">
              <a:extLst>
                <a:ext uri="{FF2B5EF4-FFF2-40B4-BE49-F238E27FC236}">
                  <a16:creationId xmlns:a16="http://schemas.microsoft.com/office/drawing/2014/main" id="{C072E706-AD2F-4B91-806F-5CDA0E5AC86D}"/>
                </a:ext>
              </a:extLst>
            </p:cNvPr>
            <p:cNvGrpSpPr/>
            <p:nvPr/>
          </p:nvGrpSpPr>
          <p:grpSpPr>
            <a:xfrm>
              <a:off x="3240661" y="1005909"/>
              <a:ext cx="540854" cy="333210"/>
              <a:chOff x="1926169" y="1632181"/>
              <a:chExt cx="540854" cy="333210"/>
            </a:xfrm>
          </p:grpSpPr>
          <p:sp>
            <p:nvSpPr>
              <p:cNvPr id="181" name="Rectangle 180">
                <a:extLst>
                  <a:ext uri="{FF2B5EF4-FFF2-40B4-BE49-F238E27FC236}">
                    <a16:creationId xmlns:a16="http://schemas.microsoft.com/office/drawing/2014/main" id="{7B8086AF-BFB3-4D57-88B0-0288869F961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82" name="Rectangle 181">
                <a:extLst>
                  <a:ext uri="{FF2B5EF4-FFF2-40B4-BE49-F238E27FC236}">
                    <a16:creationId xmlns:a16="http://schemas.microsoft.com/office/drawing/2014/main" id="{2B48AF98-E030-4471-A07C-2BAF5DDBEF8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83" name="Group 182">
                <a:extLst>
                  <a:ext uri="{FF2B5EF4-FFF2-40B4-BE49-F238E27FC236}">
                    <a16:creationId xmlns:a16="http://schemas.microsoft.com/office/drawing/2014/main" id="{EAB7EA8A-B68F-447C-9015-993E3080E123}"/>
                  </a:ext>
                </a:extLst>
              </p:cNvPr>
              <p:cNvGrpSpPr/>
              <p:nvPr/>
            </p:nvGrpSpPr>
            <p:grpSpPr>
              <a:xfrm>
                <a:off x="1989961" y="1665409"/>
                <a:ext cx="413499" cy="266755"/>
                <a:chOff x="1371600" y="2038342"/>
                <a:chExt cx="609600" cy="393263"/>
              </a:xfrm>
            </p:grpSpPr>
            <p:cxnSp>
              <p:nvCxnSpPr>
                <p:cNvPr id="187" name="Straight Connector 186">
                  <a:extLst>
                    <a:ext uri="{FF2B5EF4-FFF2-40B4-BE49-F238E27FC236}">
                      <a16:creationId xmlns:a16="http://schemas.microsoft.com/office/drawing/2014/main" id="{62C825E9-CB90-494D-BA2D-40D5248D887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88" name="Straight Connector 187">
                  <a:extLst>
                    <a:ext uri="{FF2B5EF4-FFF2-40B4-BE49-F238E27FC236}">
                      <a16:creationId xmlns:a16="http://schemas.microsoft.com/office/drawing/2014/main" id="{C1761E05-E6C8-4661-BEA4-FE1F50673131}"/>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89" name="Straight Connector 188">
                  <a:extLst>
                    <a:ext uri="{FF2B5EF4-FFF2-40B4-BE49-F238E27FC236}">
                      <a16:creationId xmlns:a16="http://schemas.microsoft.com/office/drawing/2014/main" id="{9E913D04-F358-4376-8B3B-880AD89D6BB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90" name="Straight Connector 189">
                  <a:extLst>
                    <a:ext uri="{FF2B5EF4-FFF2-40B4-BE49-F238E27FC236}">
                      <a16:creationId xmlns:a16="http://schemas.microsoft.com/office/drawing/2014/main" id="{646A310A-647D-4A07-8E7A-ABC8C8FCFE5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91" name="Straight Connector 190">
                  <a:extLst>
                    <a:ext uri="{FF2B5EF4-FFF2-40B4-BE49-F238E27FC236}">
                      <a16:creationId xmlns:a16="http://schemas.microsoft.com/office/drawing/2014/main" id="{C671970D-DEB2-41D5-9B5E-682D7217AC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92" name="Straight Connector 191">
                  <a:extLst>
                    <a:ext uri="{FF2B5EF4-FFF2-40B4-BE49-F238E27FC236}">
                      <a16:creationId xmlns:a16="http://schemas.microsoft.com/office/drawing/2014/main" id="{9B429477-DC58-4A00-8983-B0D0F71C31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93" name="Straight Connector 192">
                  <a:extLst>
                    <a:ext uri="{FF2B5EF4-FFF2-40B4-BE49-F238E27FC236}">
                      <a16:creationId xmlns:a16="http://schemas.microsoft.com/office/drawing/2014/main" id="{1E1B32C8-9E23-44AA-B7D6-EB1195E0061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94" name="Straight Connector 193">
                  <a:extLst>
                    <a:ext uri="{FF2B5EF4-FFF2-40B4-BE49-F238E27FC236}">
                      <a16:creationId xmlns:a16="http://schemas.microsoft.com/office/drawing/2014/main" id="{7F44F07C-B092-4DC8-B65E-E3344E694ED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95" name="Straight Connector 194">
                  <a:extLst>
                    <a:ext uri="{FF2B5EF4-FFF2-40B4-BE49-F238E27FC236}">
                      <a16:creationId xmlns:a16="http://schemas.microsoft.com/office/drawing/2014/main" id="{B37911B7-9888-41B6-B375-4666B5383F8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84" name="Rectangle 183">
                <a:extLst>
                  <a:ext uri="{FF2B5EF4-FFF2-40B4-BE49-F238E27FC236}">
                    <a16:creationId xmlns:a16="http://schemas.microsoft.com/office/drawing/2014/main" id="{785DA312-68A6-4237-93CD-0840BEE6ACF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85" name="Rectangle 184">
                <a:extLst>
                  <a:ext uri="{FF2B5EF4-FFF2-40B4-BE49-F238E27FC236}">
                    <a16:creationId xmlns:a16="http://schemas.microsoft.com/office/drawing/2014/main" id="{4BD0B885-F744-4024-9B75-AAEEE59110A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86" name="Rectangle 185">
                <a:extLst>
                  <a:ext uri="{FF2B5EF4-FFF2-40B4-BE49-F238E27FC236}">
                    <a16:creationId xmlns:a16="http://schemas.microsoft.com/office/drawing/2014/main" id="{E0584051-EFB7-4E30-88FC-ADC9930781A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80" name="Rectangle 179">
              <a:extLst>
                <a:ext uri="{FF2B5EF4-FFF2-40B4-BE49-F238E27FC236}">
                  <a16:creationId xmlns:a16="http://schemas.microsoft.com/office/drawing/2014/main" id="{3BE5ED85-F890-4378-9D70-281606031B7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Important</a:t>
              </a:r>
              <a:br>
                <a:rPr lang="en-US" sz="600" kern="0" dirty="0">
                  <a:solidFill>
                    <a:sysClr val="windowText" lastClr="000000"/>
                  </a:solidFill>
                  <a:latin typeface="Calibri"/>
                </a:rPr>
              </a:br>
              <a:r>
                <a:rPr lang="en-US" sz="600" kern="0" dirty="0">
                  <a:solidFill>
                    <a:sysClr val="windowText" lastClr="000000"/>
                  </a:solidFill>
                  <a:latin typeface="Calibri"/>
                </a:rPr>
                <a:t>-</a:t>
              </a:r>
              <a:r>
                <a:rPr lang="en-US" sz="600" kern="0" dirty="0" err="1">
                  <a:solidFill>
                    <a:sysClr val="windowText" lastClr="000000"/>
                  </a:solidFill>
                  <a:latin typeface="Calibri"/>
                </a:rPr>
                <a:t>api</a:t>
              </a:r>
              <a:endParaRPr lang="en-US" sz="300" kern="0" dirty="0">
                <a:solidFill>
                  <a:sysClr val="windowText" lastClr="000000"/>
                </a:solidFill>
                <a:latin typeface="Calibri"/>
              </a:endParaRPr>
            </a:p>
          </p:txBody>
        </p:sp>
      </p:grpSp>
      <p:grpSp>
        <p:nvGrpSpPr>
          <p:cNvPr id="196" name="Group 195">
            <a:extLst>
              <a:ext uri="{FF2B5EF4-FFF2-40B4-BE49-F238E27FC236}">
                <a16:creationId xmlns:a16="http://schemas.microsoft.com/office/drawing/2014/main" id="{0D73A1F5-BCD0-4D3B-9A45-1385D03CFF52}"/>
              </a:ext>
            </a:extLst>
          </p:cNvPr>
          <p:cNvGrpSpPr/>
          <p:nvPr/>
        </p:nvGrpSpPr>
        <p:grpSpPr>
          <a:xfrm>
            <a:off x="8552696" y="2124382"/>
            <a:ext cx="721037" cy="444217"/>
            <a:chOff x="3240661" y="1005909"/>
            <a:chExt cx="540854" cy="333210"/>
          </a:xfrm>
        </p:grpSpPr>
        <p:grpSp>
          <p:nvGrpSpPr>
            <p:cNvPr id="197" name="Group 196">
              <a:extLst>
                <a:ext uri="{FF2B5EF4-FFF2-40B4-BE49-F238E27FC236}">
                  <a16:creationId xmlns:a16="http://schemas.microsoft.com/office/drawing/2014/main" id="{0A534B9B-C204-41A3-91E7-5410498B897D}"/>
                </a:ext>
              </a:extLst>
            </p:cNvPr>
            <p:cNvGrpSpPr/>
            <p:nvPr/>
          </p:nvGrpSpPr>
          <p:grpSpPr>
            <a:xfrm>
              <a:off x="3240661" y="1005909"/>
              <a:ext cx="540854" cy="333210"/>
              <a:chOff x="1926169" y="1632181"/>
              <a:chExt cx="540854" cy="333210"/>
            </a:xfrm>
          </p:grpSpPr>
          <p:sp>
            <p:nvSpPr>
              <p:cNvPr id="199" name="Rectangle 198">
                <a:extLst>
                  <a:ext uri="{FF2B5EF4-FFF2-40B4-BE49-F238E27FC236}">
                    <a16:creationId xmlns:a16="http://schemas.microsoft.com/office/drawing/2014/main" id="{855631DB-0031-4062-B91D-9825DABC6B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00" name="Rectangle 199">
                <a:extLst>
                  <a:ext uri="{FF2B5EF4-FFF2-40B4-BE49-F238E27FC236}">
                    <a16:creationId xmlns:a16="http://schemas.microsoft.com/office/drawing/2014/main" id="{23FC5BDB-69BA-4825-B843-675352CF4D7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01" name="Group 200">
                <a:extLst>
                  <a:ext uri="{FF2B5EF4-FFF2-40B4-BE49-F238E27FC236}">
                    <a16:creationId xmlns:a16="http://schemas.microsoft.com/office/drawing/2014/main" id="{A2EACB78-D2CD-4DC6-99B0-9C149831EEF3}"/>
                  </a:ext>
                </a:extLst>
              </p:cNvPr>
              <p:cNvGrpSpPr/>
              <p:nvPr/>
            </p:nvGrpSpPr>
            <p:grpSpPr>
              <a:xfrm>
                <a:off x="1989961" y="1665409"/>
                <a:ext cx="413499" cy="266755"/>
                <a:chOff x="1371600" y="2038342"/>
                <a:chExt cx="609600" cy="393263"/>
              </a:xfrm>
            </p:grpSpPr>
            <p:cxnSp>
              <p:nvCxnSpPr>
                <p:cNvPr id="205" name="Straight Connector 204">
                  <a:extLst>
                    <a:ext uri="{FF2B5EF4-FFF2-40B4-BE49-F238E27FC236}">
                      <a16:creationId xmlns:a16="http://schemas.microsoft.com/office/drawing/2014/main" id="{3913A33C-241A-4746-A81C-6EA0EAB5EA1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06" name="Straight Connector 205">
                  <a:extLst>
                    <a:ext uri="{FF2B5EF4-FFF2-40B4-BE49-F238E27FC236}">
                      <a16:creationId xmlns:a16="http://schemas.microsoft.com/office/drawing/2014/main" id="{8782FE33-F115-4A86-A0E7-E632ED9381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07" name="Straight Connector 206">
                  <a:extLst>
                    <a:ext uri="{FF2B5EF4-FFF2-40B4-BE49-F238E27FC236}">
                      <a16:creationId xmlns:a16="http://schemas.microsoft.com/office/drawing/2014/main" id="{67779353-5F33-4358-AC9A-61454CA01E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08" name="Straight Connector 207">
                  <a:extLst>
                    <a:ext uri="{FF2B5EF4-FFF2-40B4-BE49-F238E27FC236}">
                      <a16:creationId xmlns:a16="http://schemas.microsoft.com/office/drawing/2014/main" id="{371BEBFB-33EA-4427-BFB3-55F41EB4E23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09" name="Straight Connector 208">
                  <a:extLst>
                    <a:ext uri="{FF2B5EF4-FFF2-40B4-BE49-F238E27FC236}">
                      <a16:creationId xmlns:a16="http://schemas.microsoft.com/office/drawing/2014/main" id="{1CC786DC-75DF-4539-93EB-D2883814A0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10" name="Straight Connector 209">
                  <a:extLst>
                    <a:ext uri="{FF2B5EF4-FFF2-40B4-BE49-F238E27FC236}">
                      <a16:creationId xmlns:a16="http://schemas.microsoft.com/office/drawing/2014/main" id="{59364805-1019-44F2-BE1C-AFA3904AB98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11" name="Straight Connector 210">
                  <a:extLst>
                    <a:ext uri="{FF2B5EF4-FFF2-40B4-BE49-F238E27FC236}">
                      <a16:creationId xmlns:a16="http://schemas.microsoft.com/office/drawing/2014/main" id="{0C294021-5EDB-4B40-AF5F-6E4176C0668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12" name="Straight Connector 211">
                  <a:extLst>
                    <a:ext uri="{FF2B5EF4-FFF2-40B4-BE49-F238E27FC236}">
                      <a16:creationId xmlns:a16="http://schemas.microsoft.com/office/drawing/2014/main" id="{577951BE-4D25-41D1-88B7-2E4F95BCA98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13" name="Straight Connector 212">
                  <a:extLst>
                    <a:ext uri="{FF2B5EF4-FFF2-40B4-BE49-F238E27FC236}">
                      <a16:creationId xmlns:a16="http://schemas.microsoft.com/office/drawing/2014/main" id="{C30F14F1-CA60-4AF7-8C90-374ABA1DDEA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02" name="Rectangle 201">
                <a:extLst>
                  <a:ext uri="{FF2B5EF4-FFF2-40B4-BE49-F238E27FC236}">
                    <a16:creationId xmlns:a16="http://schemas.microsoft.com/office/drawing/2014/main" id="{D0D8FC81-1753-44BA-99DE-1B815F4C1BB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03" name="Rectangle 202">
                <a:extLst>
                  <a:ext uri="{FF2B5EF4-FFF2-40B4-BE49-F238E27FC236}">
                    <a16:creationId xmlns:a16="http://schemas.microsoft.com/office/drawing/2014/main" id="{16CC0635-E785-42C5-8F4C-798626288B4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04" name="Rectangle 203">
                <a:extLst>
                  <a:ext uri="{FF2B5EF4-FFF2-40B4-BE49-F238E27FC236}">
                    <a16:creationId xmlns:a16="http://schemas.microsoft.com/office/drawing/2014/main" id="{01F3B7EA-3535-428F-AF36-DACC7705194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98" name="Rectangle 197">
              <a:extLst>
                <a:ext uri="{FF2B5EF4-FFF2-40B4-BE49-F238E27FC236}">
                  <a16:creationId xmlns:a16="http://schemas.microsoft.com/office/drawing/2014/main" id="{DEFBF4E9-B817-40BA-867A-64BF5F73729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323" name="Lightning Bolt 322">
            <a:extLst>
              <a:ext uri="{FF2B5EF4-FFF2-40B4-BE49-F238E27FC236}">
                <a16:creationId xmlns:a16="http://schemas.microsoft.com/office/drawing/2014/main" id="{5160C6C3-BB53-4E7A-8728-373A27DE1789}"/>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346" name="Straight Arrow Connector 345">
            <a:extLst>
              <a:ext uri="{FF2B5EF4-FFF2-40B4-BE49-F238E27FC236}">
                <a16:creationId xmlns:a16="http://schemas.microsoft.com/office/drawing/2014/main" id="{7158D64D-9041-4187-A4EE-137A9C4468C8}"/>
              </a:ext>
            </a:extLst>
          </p:cNvPr>
          <p:cNvCxnSpPr>
            <a:cxnSpLocks/>
            <a:stCxn id="173" idx="2"/>
            <a:endCxn id="172"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C69EE670-B04F-4AC4-B2C6-EEB46113B163}"/>
              </a:ext>
            </a:extLst>
          </p:cNvPr>
          <p:cNvCxnSpPr>
            <a:cxnSpLocks/>
            <a:stCxn id="173" idx="2"/>
            <a:endCxn id="174"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F03885C7-2C04-47B0-A23D-9F17D092A795}"/>
              </a:ext>
            </a:extLst>
          </p:cNvPr>
          <p:cNvCxnSpPr>
            <a:cxnSpLocks/>
            <a:stCxn id="172" idx="2"/>
            <a:endCxn id="17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4" name="Cube 363">
            <a:extLst>
              <a:ext uri="{FF2B5EF4-FFF2-40B4-BE49-F238E27FC236}">
                <a16:creationId xmlns:a16="http://schemas.microsoft.com/office/drawing/2014/main" id="{106D3C4E-A225-4304-91CD-379134416420}"/>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1" name="Cube 170">
            <a:extLst>
              <a:ext uri="{FF2B5EF4-FFF2-40B4-BE49-F238E27FC236}">
                <a16:creationId xmlns:a16="http://schemas.microsoft.com/office/drawing/2014/main" id="{2D4E10C3-90FE-44ED-939F-7144643AC7C3}"/>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4" name="Rectangle 173">
            <a:extLst>
              <a:ext uri="{FF2B5EF4-FFF2-40B4-BE49-F238E27FC236}">
                <a16:creationId xmlns:a16="http://schemas.microsoft.com/office/drawing/2014/main" id="{1463B37A-ACFB-4054-B0F0-3C07A13A8579}"/>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176" name="Straight Arrow Connector 175">
            <a:extLst>
              <a:ext uri="{FF2B5EF4-FFF2-40B4-BE49-F238E27FC236}">
                <a16:creationId xmlns:a16="http://schemas.microsoft.com/office/drawing/2014/main" id="{C13E69CA-EDAD-492A-ADAE-B0A6A4307AA3}"/>
              </a:ext>
            </a:extLst>
          </p:cNvPr>
          <p:cNvCxnSpPr>
            <a:cxnSpLocks/>
            <a:stCxn id="174" idx="2"/>
            <a:endCxn id="171"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39F5E801-D82B-4A5D-A00E-47F5269ED1A2}"/>
              </a:ext>
            </a:extLst>
          </p:cNvPr>
          <p:cNvGrpSpPr/>
          <p:nvPr/>
        </p:nvGrpSpPr>
        <p:grpSpPr>
          <a:xfrm>
            <a:off x="3574486" y="1925767"/>
            <a:ext cx="1091901" cy="1135670"/>
            <a:chOff x="3574486" y="1925767"/>
            <a:chExt cx="1091901" cy="1135670"/>
          </a:xfrm>
        </p:grpSpPr>
        <p:pic>
          <p:nvPicPr>
            <p:cNvPr id="227" name="Graphic 226">
              <a:extLst>
                <a:ext uri="{FF2B5EF4-FFF2-40B4-BE49-F238E27FC236}">
                  <a16:creationId xmlns:a16="http://schemas.microsoft.com/office/drawing/2014/main" id="{99F2444B-FF30-467B-81DD-853A72775F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2482" y="1925767"/>
              <a:ext cx="815908" cy="815908"/>
            </a:xfrm>
            <a:prstGeom prst="rect">
              <a:avLst/>
            </a:prstGeom>
          </p:spPr>
        </p:pic>
        <p:sp>
          <p:nvSpPr>
            <p:cNvPr id="228" name="Rectangle 227">
              <a:extLst>
                <a:ext uri="{FF2B5EF4-FFF2-40B4-BE49-F238E27FC236}">
                  <a16:creationId xmlns:a16="http://schemas.microsoft.com/office/drawing/2014/main" id="{59D0C977-4F32-4376-ACCC-204C07E6B13D}"/>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grpSp>
        <p:nvGrpSpPr>
          <p:cNvPr id="229" name="Group 228">
            <a:extLst>
              <a:ext uri="{FF2B5EF4-FFF2-40B4-BE49-F238E27FC236}">
                <a16:creationId xmlns:a16="http://schemas.microsoft.com/office/drawing/2014/main" id="{B0797773-9EC1-40C8-A8A5-3D2828BEA7A6}"/>
              </a:ext>
            </a:extLst>
          </p:cNvPr>
          <p:cNvGrpSpPr/>
          <p:nvPr/>
        </p:nvGrpSpPr>
        <p:grpSpPr>
          <a:xfrm>
            <a:off x="1276825" y="1727454"/>
            <a:ext cx="1848252" cy="775922"/>
            <a:chOff x="1276825" y="1727454"/>
            <a:chExt cx="1848252" cy="775922"/>
          </a:xfrm>
        </p:grpSpPr>
        <p:pic>
          <p:nvPicPr>
            <p:cNvPr id="230" name="Picture 229">
              <a:extLst>
                <a:ext uri="{FF2B5EF4-FFF2-40B4-BE49-F238E27FC236}">
                  <a16:creationId xmlns:a16="http://schemas.microsoft.com/office/drawing/2014/main" id="{67575DD6-F76C-4246-95B4-867DB1CED8F1}"/>
                </a:ext>
              </a:extLst>
            </p:cNvPr>
            <p:cNvPicPr>
              <a:picLocks noChangeAspect="1"/>
            </p:cNvPicPr>
            <p:nvPr/>
          </p:nvPicPr>
          <p:blipFill>
            <a:blip r:embed="rId2"/>
            <a:stretch>
              <a:fillRect/>
            </a:stretch>
          </p:blipFill>
          <p:spPr>
            <a:xfrm>
              <a:off x="2848699" y="1727454"/>
              <a:ext cx="276378" cy="274620"/>
            </a:xfrm>
            <a:prstGeom prst="rect">
              <a:avLst/>
            </a:prstGeom>
          </p:spPr>
        </p:pic>
        <p:pic>
          <p:nvPicPr>
            <p:cNvPr id="231" name="Picture 230">
              <a:extLst>
                <a:ext uri="{FF2B5EF4-FFF2-40B4-BE49-F238E27FC236}">
                  <a16:creationId xmlns:a16="http://schemas.microsoft.com/office/drawing/2014/main" id="{62AF2648-D486-4351-A6CA-5264DB200F0A}"/>
                </a:ext>
              </a:extLst>
            </p:cNvPr>
            <p:cNvPicPr>
              <a:picLocks noChangeAspect="1"/>
            </p:cNvPicPr>
            <p:nvPr/>
          </p:nvPicPr>
          <p:blipFill>
            <a:blip r:embed="rId14"/>
            <a:stretch>
              <a:fillRect/>
            </a:stretch>
          </p:blipFill>
          <p:spPr>
            <a:xfrm>
              <a:off x="1276825" y="1745719"/>
              <a:ext cx="1586103" cy="527379"/>
            </a:xfrm>
            <a:prstGeom prst="rect">
              <a:avLst/>
            </a:prstGeom>
          </p:spPr>
        </p:pic>
        <p:pic>
          <p:nvPicPr>
            <p:cNvPr id="232" name="Picture 231">
              <a:extLst>
                <a:ext uri="{FF2B5EF4-FFF2-40B4-BE49-F238E27FC236}">
                  <a16:creationId xmlns:a16="http://schemas.microsoft.com/office/drawing/2014/main" id="{D13BEF31-BC92-4A8E-86F4-0AD7584D308E}"/>
                </a:ext>
              </a:extLst>
            </p:cNvPr>
            <p:cNvPicPr>
              <a:picLocks noChangeAspect="1"/>
            </p:cNvPicPr>
            <p:nvPr/>
          </p:nvPicPr>
          <p:blipFill rotWithShape="1">
            <a:blip r:embed="rId9"/>
            <a:srcRect l="3131" t="25788" r="2725" b="20947"/>
            <a:stretch/>
          </p:blipFill>
          <p:spPr>
            <a:xfrm>
              <a:off x="2514152" y="2165563"/>
              <a:ext cx="402499" cy="246154"/>
            </a:xfrm>
            <a:prstGeom prst="rect">
              <a:avLst/>
            </a:prstGeom>
          </p:spPr>
        </p:pic>
        <p:sp>
          <p:nvSpPr>
            <p:cNvPr id="233" name="Rectangle 232">
              <a:extLst>
                <a:ext uri="{FF2B5EF4-FFF2-40B4-BE49-F238E27FC236}">
                  <a16:creationId xmlns:a16="http://schemas.microsoft.com/office/drawing/2014/main" id="{41E3B7E0-608C-443A-87A4-E94A740DA407}"/>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grpSp>
        <p:nvGrpSpPr>
          <p:cNvPr id="360" name="Group 359">
            <a:extLst>
              <a:ext uri="{FF2B5EF4-FFF2-40B4-BE49-F238E27FC236}">
                <a16:creationId xmlns:a16="http://schemas.microsoft.com/office/drawing/2014/main" id="{B32198FB-636C-4B62-9C80-17E61263ADCC}"/>
              </a:ext>
            </a:extLst>
          </p:cNvPr>
          <p:cNvGrpSpPr/>
          <p:nvPr/>
        </p:nvGrpSpPr>
        <p:grpSpPr>
          <a:xfrm>
            <a:off x="4530635" y="1868001"/>
            <a:ext cx="1830342" cy="1195908"/>
            <a:chOff x="4530635" y="1868001"/>
            <a:chExt cx="1830342" cy="1195908"/>
          </a:xfrm>
        </p:grpSpPr>
        <p:pic>
          <p:nvPicPr>
            <p:cNvPr id="361" name="Graphic 360">
              <a:extLst>
                <a:ext uri="{FF2B5EF4-FFF2-40B4-BE49-F238E27FC236}">
                  <a16:creationId xmlns:a16="http://schemas.microsoft.com/office/drawing/2014/main" id="{1B492D1A-C810-4D04-8E37-BDCD3FDEC2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88878" y="1868001"/>
              <a:ext cx="931440" cy="931440"/>
            </a:xfrm>
            <a:prstGeom prst="rect">
              <a:avLst/>
            </a:prstGeom>
          </p:spPr>
        </p:pic>
        <p:sp>
          <p:nvSpPr>
            <p:cNvPr id="362" name="TextBox 361">
              <a:extLst>
                <a:ext uri="{FF2B5EF4-FFF2-40B4-BE49-F238E27FC236}">
                  <a16:creationId xmlns:a16="http://schemas.microsoft.com/office/drawing/2014/main" id="{B11AEF7C-4804-4914-AEE3-00DF8562F898}"/>
                </a:ext>
              </a:extLst>
            </p:cNvPr>
            <p:cNvSpPr txBox="1"/>
            <p:nvPr/>
          </p:nvSpPr>
          <p:spPr>
            <a:xfrm>
              <a:off x="4530635" y="2694577"/>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spTree>
    <p:extLst>
      <p:ext uri="{BB962C8B-B14F-4D97-AF65-F5344CB8AC3E}">
        <p14:creationId xmlns:p14="http://schemas.microsoft.com/office/powerpoint/2010/main" val="3634639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60"/>
                                        </p:tgtEl>
                                      </p:cBhvr>
                                    </p:animEffect>
                                    <p:set>
                                      <p:cBhvr>
                                        <p:cTn id="10" dur="1" fill="hold">
                                          <p:stCondLst>
                                            <p:cond delay="499"/>
                                          </p:stCondLst>
                                        </p:cTn>
                                        <p:tgtEl>
                                          <p:spTgt spid="36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5"/>
                                        </p:tgtEl>
                                      </p:cBhvr>
                                    </p:animEffect>
                                    <p:set>
                                      <p:cBhvr>
                                        <p:cTn id="22" dur="1" fill="hold">
                                          <p:stCondLst>
                                            <p:cond delay="499"/>
                                          </p:stCondLst>
                                        </p:cTn>
                                        <p:tgtEl>
                                          <p:spTgt spid="7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6"/>
                                        </p:tgtEl>
                                      </p:cBhvr>
                                    </p:animEffect>
                                    <p:set>
                                      <p:cBhvr>
                                        <p:cTn id="25" dur="1" fill="hold">
                                          <p:stCondLst>
                                            <p:cond delay="499"/>
                                          </p:stCondLst>
                                        </p:cTn>
                                        <p:tgtEl>
                                          <p:spTgt spid="7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80"/>
                                        </p:tgtEl>
                                      </p:cBhvr>
                                    </p:animEffect>
                                    <p:set>
                                      <p:cBhvr>
                                        <p:cTn id="28" dur="1" fill="hold">
                                          <p:stCondLst>
                                            <p:cond delay="499"/>
                                          </p:stCondLst>
                                        </p:cTn>
                                        <p:tgtEl>
                                          <p:spTgt spid="8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99"/>
                                        </p:tgtEl>
                                      </p:cBhvr>
                                    </p:animEffect>
                                    <p:set>
                                      <p:cBhvr>
                                        <p:cTn id="31" dur="1" fill="hold">
                                          <p:stCondLst>
                                            <p:cond delay="499"/>
                                          </p:stCondLst>
                                        </p:cTn>
                                        <p:tgtEl>
                                          <p:spTgt spid="9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17"/>
                                        </p:tgtEl>
                                      </p:cBhvr>
                                    </p:animEffect>
                                    <p:set>
                                      <p:cBhvr>
                                        <p:cTn id="34" dur="1" fill="hold">
                                          <p:stCondLst>
                                            <p:cond delay="499"/>
                                          </p:stCondLst>
                                        </p:cTn>
                                        <p:tgtEl>
                                          <p:spTgt spid="11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35"/>
                                        </p:tgtEl>
                                      </p:cBhvr>
                                    </p:animEffect>
                                    <p:set>
                                      <p:cBhvr>
                                        <p:cTn id="37" dur="1" fill="hold">
                                          <p:stCondLst>
                                            <p:cond delay="499"/>
                                          </p:stCondLst>
                                        </p:cTn>
                                        <p:tgtEl>
                                          <p:spTgt spid="13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3"/>
                                        </p:tgtEl>
                                      </p:cBhvr>
                                    </p:animEffect>
                                    <p:set>
                                      <p:cBhvr>
                                        <p:cTn id="40" dur="1" fill="hold">
                                          <p:stCondLst>
                                            <p:cond delay="499"/>
                                          </p:stCondLst>
                                        </p:cTn>
                                        <p:tgtEl>
                                          <p:spTgt spid="15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77"/>
                                        </p:tgtEl>
                                      </p:cBhvr>
                                    </p:animEffect>
                                    <p:set>
                                      <p:cBhvr>
                                        <p:cTn id="43" dur="1" fill="hold">
                                          <p:stCondLst>
                                            <p:cond delay="499"/>
                                          </p:stCondLst>
                                        </p:cTn>
                                        <p:tgtEl>
                                          <p:spTgt spid="17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8"/>
                                        </p:tgtEl>
                                      </p:cBhvr>
                                    </p:animEffect>
                                    <p:set>
                                      <p:cBhvr>
                                        <p:cTn id="46" dur="1" fill="hold">
                                          <p:stCondLst>
                                            <p:cond delay="499"/>
                                          </p:stCondLst>
                                        </p:cTn>
                                        <p:tgtEl>
                                          <p:spTgt spid="17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96"/>
                                        </p:tgtEl>
                                      </p:cBhvr>
                                    </p:animEffect>
                                    <p:set>
                                      <p:cBhvr>
                                        <p:cTn id="49" dur="1" fill="hold">
                                          <p:stCondLst>
                                            <p:cond delay="499"/>
                                          </p:stCondLst>
                                        </p:cTn>
                                        <p:tgtEl>
                                          <p:spTgt spid="196"/>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23"/>
                                        </p:tgtEl>
                                      </p:cBhvr>
                                    </p:animEffect>
                                    <p:set>
                                      <p:cBhvr>
                                        <p:cTn id="52" dur="1" fill="hold">
                                          <p:stCondLst>
                                            <p:cond delay="499"/>
                                          </p:stCondLst>
                                        </p:cTn>
                                        <p:tgtEl>
                                          <p:spTgt spid="32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26"/>
                                        </p:tgtEl>
                                      </p:cBhvr>
                                    </p:animEffect>
                                    <p:set>
                                      <p:cBhvr>
                                        <p:cTn id="55" dur="1" fill="hold">
                                          <p:stCondLst>
                                            <p:cond delay="499"/>
                                          </p:stCondLst>
                                        </p:cTn>
                                        <p:tgtEl>
                                          <p:spTgt spid="2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29"/>
                                        </p:tgtEl>
                                      </p:cBhvr>
                                    </p:animEffect>
                                    <p:set>
                                      <p:cBhvr>
                                        <p:cTn id="58" dur="1" fill="hold">
                                          <p:stCondLst>
                                            <p:cond delay="499"/>
                                          </p:stCondLst>
                                        </p:cTn>
                                        <p:tgtEl>
                                          <p:spTgt spid="229"/>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364"/>
                                        </p:tgtEl>
                                      </p:cBhvr>
                                    </p:animEffect>
                                    <p:set>
                                      <p:cBhvr>
                                        <p:cTn id="61" dur="1" fill="hold">
                                          <p:stCondLst>
                                            <p:cond delay="499"/>
                                          </p:stCondLst>
                                        </p:cTn>
                                        <p:tgtEl>
                                          <p:spTgt spid="3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23" grpId="0" animBg="1"/>
      <p:bldP spid="3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endCxn id="27" idx="1"/>
          </p:cNvCxnSpPr>
          <p:nvPr/>
        </p:nvCxnSpPr>
        <p:spPr>
          <a:xfrm>
            <a:off x="3191957" y="1986640"/>
            <a:ext cx="520525"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4528390"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3574486" y="1925767"/>
            <a:ext cx="1091901" cy="1135670"/>
            <a:chOff x="3574486" y="1925767"/>
            <a:chExt cx="1091901"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pic>
        <p:nvPicPr>
          <p:cNvPr id="55" name="Graphic 54">
            <a:extLst>
              <a:ext uri="{FF2B5EF4-FFF2-40B4-BE49-F238E27FC236}">
                <a16:creationId xmlns:a16="http://schemas.microsoft.com/office/drawing/2014/main" id="{E5F161CF-D2C6-4233-B997-DEB2C6BBD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4843061"/>
            <a:ext cx="931440" cy="931440"/>
          </a:xfrm>
          <a:prstGeom prst="rect">
            <a:avLst/>
          </a:prstGeom>
        </p:spPr>
      </p:pic>
      <p:cxnSp>
        <p:nvCxnSpPr>
          <p:cNvPr id="57" name="Straight Arrow Connector 56">
            <a:extLst>
              <a:ext uri="{FF2B5EF4-FFF2-40B4-BE49-F238E27FC236}">
                <a16:creationId xmlns:a16="http://schemas.microsoft.com/office/drawing/2014/main" id="{415A73E0-B462-4F45-A06F-A0FD9676952C}"/>
              </a:ext>
            </a:extLst>
          </p:cNvPr>
          <p:cNvCxnSpPr>
            <a:cxnSpLocks/>
            <a:stCxn id="55" idx="0"/>
            <a:endCxn id="29" idx="2"/>
          </p:cNvCxnSpPr>
          <p:nvPr/>
        </p:nvCxnSpPr>
        <p:spPr>
          <a:xfrm flipV="1">
            <a:off x="5454598" y="2799441"/>
            <a:ext cx="0" cy="204362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35BC211-4DBA-471D-AAE1-09AB4DAB2B10}"/>
              </a:ext>
            </a:extLst>
          </p:cNvPr>
          <p:cNvGrpSpPr/>
          <p:nvPr/>
        </p:nvGrpSpPr>
        <p:grpSpPr>
          <a:xfrm>
            <a:off x="4530635" y="1296307"/>
            <a:ext cx="1830342" cy="1503134"/>
            <a:chOff x="4530635" y="1296307"/>
            <a:chExt cx="1830342" cy="1503134"/>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0635" y="1296307"/>
              <a:ext cx="1830342" cy="646331"/>
            </a:xfrm>
            <a:prstGeom prst="rect">
              <a:avLst/>
            </a:prstGeom>
            <a:noFill/>
          </p:spPr>
          <p:txBody>
            <a:bodyPr wrap="square" rtlCol="0">
              <a:spAutoFit/>
            </a:bodyPr>
            <a:lstStyle/>
            <a:p>
              <a:pPr algn="ctr"/>
              <a:r>
                <a:rPr lang="en-US" sz="1200" dirty="0"/>
                <a:t>ACR</a:t>
              </a:r>
              <a:br>
                <a:rPr lang="en-US" sz="1200" dirty="0"/>
              </a:br>
              <a:r>
                <a:rPr lang="en-US" sz="1200" dirty="0"/>
                <a:t>jengademos.azurecr.io</a:t>
              </a:r>
            </a:p>
            <a:p>
              <a:pPr algn="ctr"/>
              <a:r>
                <a:rPr lang="en-US" sz="1200" dirty="0"/>
                <a:t>Geo-replicated</a:t>
              </a:r>
            </a:p>
          </p:txBody>
        </p:sp>
      </p:grpSp>
      <p:pic>
        <p:nvPicPr>
          <p:cNvPr id="75" name="Picture 10" descr="https://wiki.jenkins-ci.org/download/attachments/2916393/logo-title.png?version=1&amp;modificationDate=1302753947000">
            <a:extLst>
              <a:ext uri="{FF2B5EF4-FFF2-40B4-BE49-F238E27FC236}">
                <a16:creationId xmlns:a16="http://schemas.microsoft.com/office/drawing/2014/main" id="{DE238923-9EAB-4159-B78C-D13293F95A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81" name="Group 80">
            <a:extLst>
              <a:ext uri="{FF2B5EF4-FFF2-40B4-BE49-F238E27FC236}">
                <a16:creationId xmlns:a16="http://schemas.microsoft.com/office/drawing/2014/main" id="{65273E2A-8BE9-4CEC-87F3-EFF4ADA434D3}"/>
              </a:ext>
            </a:extLst>
          </p:cNvPr>
          <p:cNvGrpSpPr/>
          <p:nvPr/>
        </p:nvGrpSpPr>
        <p:grpSpPr>
          <a:xfrm>
            <a:off x="6807361" y="4563856"/>
            <a:ext cx="1586102" cy="1631950"/>
            <a:chOff x="10350041" y="1743156"/>
            <a:chExt cx="1586102" cy="1631950"/>
          </a:xfrm>
        </p:grpSpPr>
        <p:pic>
          <p:nvPicPr>
            <p:cNvPr id="82" name="Picture 81">
              <a:extLst>
                <a:ext uri="{FF2B5EF4-FFF2-40B4-BE49-F238E27FC236}">
                  <a16:creationId xmlns:a16="http://schemas.microsoft.com/office/drawing/2014/main" id="{467B1E16-4C49-46AD-B933-C40A9AB6BEC0}"/>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83" name="TextBox 82">
              <a:extLst>
                <a:ext uri="{FF2B5EF4-FFF2-40B4-BE49-F238E27FC236}">
                  <a16:creationId xmlns:a16="http://schemas.microsoft.com/office/drawing/2014/main" id="{0A4264F1-4826-4CDC-A373-D176AF4D4FA8}"/>
                </a:ext>
              </a:extLst>
            </p:cNvPr>
            <p:cNvSpPr txBox="1"/>
            <p:nvPr/>
          </p:nvSpPr>
          <p:spPr>
            <a:xfrm>
              <a:off x="10350041" y="3005774"/>
              <a:ext cx="1586102" cy="369332"/>
            </a:xfrm>
            <a:prstGeom prst="rect">
              <a:avLst/>
            </a:prstGeom>
            <a:noFill/>
          </p:spPr>
          <p:txBody>
            <a:bodyPr wrap="square" rtlCol="0">
              <a:spAutoFit/>
            </a:bodyPr>
            <a:lstStyle/>
            <a:p>
              <a:pPr algn="ctr"/>
              <a:r>
                <a:rPr lang="en-US" sz="1800" dirty="0"/>
                <a:t>West Europe</a:t>
              </a:r>
            </a:p>
          </p:txBody>
        </p:sp>
        <p:pic>
          <p:nvPicPr>
            <p:cNvPr id="84" name="Graphic 83">
              <a:extLst>
                <a:ext uri="{FF2B5EF4-FFF2-40B4-BE49-F238E27FC236}">
                  <a16:creationId xmlns:a16="http://schemas.microsoft.com/office/drawing/2014/main" id="{A8DEAFC9-D4A5-44B5-87CC-5952A766B61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1276825" y="1727454"/>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2"/>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3"/>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4"/>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96" name="Lightning Bolt 95">
            <a:extLst>
              <a:ext uri="{FF2B5EF4-FFF2-40B4-BE49-F238E27FC236}">
                <a16:creationId xmlns:a16="http://schemas.microsoft.com/office/drawing/2014/main" id="{23D771CE-2189-4305-B63B-8B845F25C6BF}"/>
              </a:ext>
            </a:extLst>
          </p:cNvPr>
          <p:cNvSpPr/>
          <p:nvPr/>
        </p:nvSpPr>
        <p:spPr>
          <a:xfrm>
            <a:off x="5757893" y="494535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97" name="Picture 10" descr="https://wiki.jenkins-ci.org/download/attachments/2916393/logo-title.png?version=1&amp;modificationDate=1302753947000">
            <a:extLst>
              <a:ext uri="{FF2B5EF4-FFF2-40B4-BE49-F238E27FC236}">
                <a16:creationId xmlns:a16="http://schemas.microsoft.com/office/drawing/2014/main" id="{6251D5B4-8A50-464E-9366-78760E5136B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61041" y="4367564"/>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ngeor.files.wordpress.com/2017/11/helm-small.png">
            <a:extLst>
              <a:ext uri="{FF2B5EF4-FFF2-40B4-BE49-F238E27FC236}">
                <a16:creationId xmlns:a16="http://schemas.microsoft.com/office/drawing/2014/main" id="{A25D9BFB-585E-4D9C-BCBD-DBAA770AE016}"/>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75603" y="5113627"/>
            <a:ext cx="376473" cy="390307"/>
          </a:xfrm>
          <a:prstGeom prst="rect">
            <a:avLst/>
          </a:prstGeom>
          <a:noFill/>
          <a:extLst>
            <a:ext uri="{909E8E84-426E-40DD-AFC4-6F175D3DCCD1}">
              <a14:hiddenFill xmlns:a14="http://schemas.microsoft.com/office/drawing/2010/main">
                <a:solidFill>
                  <a:srgbClr val="FFFFFF"/>
                </a:solidFill>
              </a14:hiddenFill>
            </a:ext>
          </a:extLst>
        </p:spPr>
      </p:pic>
      <p:sp>
        <p:nvSpPr>
          <p:cNvPr id="323" name="Lightning Bolt 322">
            <a:extLst>
              <a:ext uri="{FF2B5EF4-FFF2-40B4-BE49-F238E27FC236}">
                <a16:creationId xmlns:a16="http://schemas.microsoft.com/office/drawing/2014/main" id="{5160C6C3-BB53-4E7A-8728-373A27DE1789}"/>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40" name="Group 339">
            <a:extLst>
              <a:ext uri="{FF2B5EF4-FFF2-40B4-BE49-F238E27FC236}">
                <a16:creationId xmlns:a16="http://schemas.microsoft.com/office/drawing/2014/main" id="{0BD07747-B4A8-4C5C-9E15-858504EA6205}"/>
              </a:ext>
            </a:extLst>
          </p:cNvPr>
          <p:cNvGrpSpPr/>
          <p:nvPr/>
        </p:nvGrpSpPr>
        <p:grpSpPr>
          <a:xfrm>
            <a:off x="6399397" y="3706665"/>
            <a:ext cx="4614499" cy="245213"/>
            <a:chOff x="6399397" y="3387883"/>
            <a:chExt cx="4614499" cy="245213"/>
          </a:xfrm>
        </p:grpSpPr>
        <p:sp>
          <p:nvSpPr>
            <p:cNvPr id="324" name="Rectangle 2047">
              <a:extLst>
                <a:ext uri="{FF2B5EF4-FFF2-40B4-BE49-F238E27FC236}">
                  <a16:creationId xmlns:a16="http://schemas.microsoft.com/office/drawing/2014/main" id="{27205434-381D-4D71-BBDA-B9CF170A3A0E}"/>
                </a:ext>
              </a:extLst>
            </p:cNvPr>
            <p:cNvSpPr/>
            <p:nvPr/>
          </p:nvSpPr>
          <p:spPr>
            <a:xfrm>
              <a:off x="6399397" y="3387883"/>
              <a:ext cx="4614499" cy="245213"/>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414020 w 3571389"/>
                <a:gd name="connsiteY0" fmla="*/ 1514 h 765365"/>
                <a:gd name="connsiteX1" fmla="*/ 1247657 w 3571389"/>
                <a:gd name="connsiteY1" fmla="*/ 0 h 765365"/>
                <a:gd name="connsiteX2" fmla="*/ 3571389 w 3571389"/>
                <a:gd name="connsiteY2" fmla="*/ 19604 h 765365"/>
                <a:gd name="connsiteX3" fmla="*/ 0 w 3571389"/>
                <a:gd name="connsiteY3" fmla="*/ 765365 h 765365"/>
                <a:gd name="connsiteX4" fmla="*/ 414020 w 3571389"/>
                <a:gd name="connsiteY4" fmla="*/ 1514 h 765365"/>
                <a:gd name="connsiteX0" fmla="*/ 414020 w 3571389"/>
                <a:gd name="connsiteY0" fmla="*/ 74453 h 838304"/>
                <a:gd name="connsiteX1" fmla="*/ 3404555 w 3571389"/>
                <a:gd name="connsiteY1" fmla="*/ 0 h 838304"/>
                <a:gd name="connsiteX2" fmla="*/ 3571389 w 3571389"/>
                <a:gd name="connsiteY2" fmla="*/ 92543 h 838304"/>
                <a:gd name="connsiteX3" fmla="*/ 0 w 3571389"/>
                <a:gd name="connsiteY3" fmla="*/ 838304 h 838304"/>
                <a:gd name="connsiteX4" fmla="*/ 414020 w 3571389"/>
                <a:gd name="connsiteY4" fmla="*/ 74453 h 838304"/>
                <a:gd name="connsiteX0" fmla="*/ 414020 w 3814991"/>
                <a:gd name="connsiteY0" fmla="*/ 74453 h 838304"/>
                <a:gd name="connsiteX1" fmla="*/ 3404555 w 3814991"/>
                <a:gd name="connsiteY1" fmla="*/ 0 h 838304"/>
                <a:gd name="connsiteX2" fmla="*/ 3814991 w 3814991"/>
                <a:gd name="connsiteY2" fmla="*/ 257871 h 838304"/>
                <a:gd name="connsiteX3" fmla="*/ 0 w 3814991"/>
                <a:gd name="connsiteY3" fmla="*/ 838304 h 838304"/>
                <a:gd name="connsiteX4" fmla="*/ 414020 w 3814991"/>
                <a:gd name="connsiteY4" fmla="*/ 74453 h 838304"/>
                <a:gd name="connsiteX0" fmla="*/ 0 w 3400971"/>
                <a:gd name="connsiteY0" fmla="*/ 74453 h 269379"/>
                <a:gd name="connsiteX1" fmla="*/ 2990535 w 3400971"/>
                <a:gd name="connsiteY1" fmla="*/ 0 h 269379"/>
                <a:gd name="connsiteX2" fmla="*/ 3400971 w 3400971"/>
                <a:gd name="connsiteY2" fmla="*/ 257871 h 269379"/>
                <a:gd name="connsiteX3" fmla="*/ 245737 w 3400971"/>
                <a:gd name="connsiteY3" fmla="*/ 269379 h 269379"/>
                <a:gd name="connsiteX4" fmla="*/ 0 w 3400971"/>
                <a:gd name="connsiteY4" fmla="*/ 74453 h 269379"/>
                <a:gd name="connsiteX0" fmla="*/ 0 w 3380671"/>
                <a:gd name="connsiteY0" fmla="*/ 108491 h 269379"/>
                <a:gd name="connsiteX1" fmla="*/ 2970235 w 3380671"/>
                <a:gd name="connsiteY1" fmla="*/ 0 h 269379"/>
                <a:gd name="connsiteX2" fmla="*/ 3380671 w 3380671"/>
                <a:gd name="connsiteY2" fmla="*/ 257871 h 269379"/>
                <a:gd name="connsiteX3" fmla="*/ 225437 w 3380671"/>
                <a:gd name="connsiteY3" fmla="*/ 269379 h 269379"/>
                <a:gd name="connsiteX4" fmla="*/ 0 w 3380671"/>
                <a:gd name="connsiteY4" fmla="*/ 108491 h 269379"/>
                <a:gd name="connsiteX0" fmla="*/ 0 w 3380671"/>
                <a:gd name="connsiteY0" fmla="*/ 11239 h 172127"/>
                <a:gd name="connsiteX1" fmla="*/ 3071736 w 3380671"/>
                <a:gd name="connsiteY1" fmla="*/ 0 h 172127"/>
                <a:gd name="connsiteX2" fmla="*/ 3380671 w 3380671"/>
                <a:gd name="connsiteY2" fmla="*/ 160619 h 172127"/>
                <a:gd name="connsiteX3" fmla="*/ 225437 w 3380671"/>
                <a:gd name="connsiteY3" fmla="*/ 172127 h 172127"/>
                <a:gd name="connsiteX4" fmla="*/ 0 w 3380671"/>
                <a:gd name="connsiteY4" fmla="*/ 11239 h 1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671" h="172127">
                  <a:moveTo>
                    <a:pt x="0" y="11239"/>
                  </a:moveTo>
                  <a:lnTo>
                    <a:pt x="3071736" y="0"/>
                  </a:lnTo>
                  <a:lnTo>
                    <a:pt x="3380671" y="160619"/>
                  </a:lnTo>
                  <a:lnTo>
                    <a:pt x="225437" y="172127"/>
                  </a:lnTo>
                  <a:lnTo>
                    <a:pt x="0" y="11239"/>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29" name="Freeform: Shape 328">
              <a:extLst>
                <a:ext uri="{FF2B5EF4-FFF2-40B4-BE49-F238E27FC236}">
                  <a16:creationId xmlns:a16="http://schemas.microsoft.com/office/drawing/2014/main" id="{94F75E5F-A652-4942-9766-B31E9BCB27CD}"/>
                </a:ext>
              </a:extLst>
            </p:cNvPr>
            <p:cNvSpPr/>
            <p:nvPr/>
          </p:nvSpPr>
          <p:spPr>
            <a:xfrm>
              <a:off x="9442048" y="3436427"/>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Freeform: Shape 330">
              <a:extLst>
                <a:ext uri="{FF2B5EF4-FFF2-40B4-BE49-F238E27FC236}">
                  <a16:creationId xmlns:a16="http://schemas.microsoft.com/office/drawing/2014/main" id="{966033D7-98EC-4A85-B22E-654E55CA825D}"/>
                </a:ext>
              </a:extLst>
            </p:cNvPr>
            <p:cNvSpPr/>
            <p:nvPr/>
          </p:nvSpPr>
          <p:spPr>
            <a:xfrm>
              <a:off x="10091853" y="3484211"/>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6" name="Freeform: Shape 335">
              <a:extLst>
                <a:ext uri="{FF2B5EF4-FFF2-40B4-BE49-F238E27FC236}">
                  <a16:creationId xmlns:a16="http://schemas.microsoft.com/office/drawing/2014/main" id="{5A71EABF-B120-4B41-8242-7530E59A1C24}"/>
                </a:ext>
              </a:extLst>
            </p:cNvPr>
            <p:cNvSpPr/>
            <p:nvPr/>
          </p:nvSpPr>
          <p:spPr>
            <a:xfrm>
              <a:off x="9012562" y="3519555"/>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383367D1-24D8-426E-82B6-B1D559ED5FDA}"/>
                </a:ext>
              </a:extLst>
            </p:cNvPr>
            <p:cNvSpPr/>
            <p:nvPr/>
          </p:nvSpPr>
          <p:spPr>
            <a:xfrm>
              <a:off x="7609514" y="3532154"/>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8B2E6753-79CB-43A8-840D-FBBCD04CB704}"/>
                </a:ext>
              </a:extLst>
            </p:cNvPr>
            <p:cNvSpPr/>
            <p:nvPr/>
          </p:nvSpPr>
          <p:spPr>
            <a:xfrm>
              <a:off x="8119671" y="3413893"/>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95ABB14B-264F-4396-B0BD-81F842FFA790}"/>
                </a:ext>
              </a:extLst>
            </p:cNvPr>
            <p:cNvSpPr/>
            <p:nvPr/>
          </p:nvSpPr>
          <p:spPr>
            <a:xfrm>
              <a:off x="6880862" y="3457308"/>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22" name="Graphic 321">
            <a:extLst>
              <a:ext uri="{FF2B5EF4-FFF2-40B4-BE49-F238E27FC236}">
                <a16:creationId xmlns:a16="http://schemas.microsoft.com/office/drawing/2014/main" id="{7D321AAA-C69B-4C77-AD82-FB9A4EB5FC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78449" y="2614064"/>
            <a:ext cx="736521" cy="736521"/>
          </a:xfrm>
          <a:prstGeom prst="rect">
            <a:avLst/>
          </a:prstGeom>
        </p:spPr>
      </p:pic>
      <p:sp>
        <p:nvSpPr>
          <p:cNvPr id="325" name="Cube 324">
            <a:extLst>
              <a:ext uri="{FF2B5EF4-FFF2-40B4-BE49-F238E27FC236}">
                <a16:creationId xmlns:a16="http://schemas.microsoft.com/office/drawing/2014/main" id="{6BA772E2-6EED-45DE-B0CB-35BE4533AB0F}"/>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pic>
        <p:nvPicPr>
          <p:cNvPr id="326" name="Graphic 325">
            <a:extLst>
              <a:ext uri="{FF2B5EF4-FFF2-40B4-BE49-F238E27FC236}">
                <a16:creationId xmlns:a16="http://schemas.microsoft.com/office/drawing/2014/main" id="{6FABB0E4-5F11-449F-9A14-1E5BE75334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89094" y="5501147"/>
            <a:ext cx="736521" cy="736521"/>
          </a:xfrm>
          <a:prstGeom prst="rect">
            <a:avLst/>
          </a:prstGeom>
        </p:spPr>
      </p:pic>
      <p:sp>
        <p:nvSpPr>
          <p:cNvPr id="328" name="Rectangle 327">
            <a:extLst>
              <a:ext uri="{FF2B5EF4-FFF2-40B4-BE49-F238E27FC236}">
                <a16:creationId xmlns:a16="http://schemas.microsoft.com/office/drawing/2014/main" id="{827D939C-01FA-4292-B44E-FE4B3DD04D0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30" name="Rectangle 329">
            <a:extLst>
              <a:ext uri="{FF2B5EF4-FFF2-40B4-BE49-F238E27FC236}">
                <a16:creationId xmlns:a16="http://schemas.microsoft.com/office/drawing/2014/main" id="{2F0C7BFF-D9DE-4B98-8190-5316642E2F53}"/>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32" name="Graphic 331">
            <a:extLst>
              <a:ext uri="{FF2B5EF4-FFF2-40B4-BE49-F238E27FC236}">
                <a16:creationId xmlns:a16="http://schemas.microsoft.com/office/drawing/2014/main" id="{A4F7FDC7-D8F7-4DC8-946E-741517A04CE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926" y="5607575"/>
            <a:ext cx="736520" cy="736520"/>
          </a:xfrm>
          <a:prstGeom prst="rect">
            <a:avLst/>
          </a:prstGeom>
        </p:spPr>
      </p:pic>
      <p:sp>
        <p:nvSpPr>
          <p:cNvPr id="333" name="Cube 332">
            <a:extLst>
              <a:ext uri="{FF2B5EF4-FFF2-40B4-BE49-F238E27FC236}">
                <a16:creationId xmlns:a16="http://schemas.microsoft.com/office/drawing/2014/main" id="{91DA596A-3B75-40FB-A179-C9E740430A22}"/>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34" name="Rectangle 333">
            <a:extLst>
              <a:ext uri="{FF2B5EF4-FFF2-40B4-BE49-F238E27FC236}">
                <a16:creationId xmlns:a16="http://schemas.microsoft.com/office/drawing/2014/main" id="{304FD29F-5E84-440C-B491-8331B85785C5}"/>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queue-worker</a:t>
            </a:r>
            <a:endParaRPr lang="en-US" sz="1050" kern="0" dirty="0">
              <a:solidFill>
                <a:srgbClr val="353535"/>
              </a:solidFill>
              <a:latin typeface="Calibri"/>
            </a:endParaRPr>
          </a:p>
        </p:txBody>
      </p:sp>
      <p:cxnSp>
        <p:nvCxnSpPr>
          <p:cNvPr id="335" name="Straight Arrow Connector 334">
            <a:extLst>
              <a:ext uri="{FF2B5EF4-FFF2-40B4-BE49-F238E27FC236}">
                <a16:creationId xmlns:a16="http://schemas.microsoft.com/office/drawing/2014/main" id="{64C8FA7E-09AC-4057-88DC-016D0A5B1B5C}"/>
              </a:ext>
            </a:extLst>
          </p:cNvPr>
          <p:cNvCxnSpPr>
            <a:cxnSpLocks/>
            <a:stCxn id="330" idx="2"/>
            <a:endCxn id="328" idx="0"/>
          </p:cNvCxnSpPr>
          <p:nvPr/>
        </p:nvCxnSpPr>
        <p:spPr>
          <a:xfrm flipH="1">
            <a:off x="936186" y="4291028"/>
            <a:ext cx="831778" cy="422907"/>
          </a:xfrm>
          <a:prstGeom prst="straightConnector1">
            <a:avLst/>
          </a:prstGeom>
          <a:ln w="5715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F0ADBDFD-A4EE-4C8D-9A40-68B880D141A3}"/>
              </a:ext>
            </a:extLst>
          </p:cNvPr>
          <p:cNvCxnSpPr>
            <a:cxnSpLocks/>
            <a:stCxn id="330" idx="2"/>
            <a:endCxn id="3" idx="0"/>
          </p:cNvCxnSpPr>
          <p:nvPr/>
        </p:nvCxnSpPr>
        <p:spPr>
          <a:xfrm>
            <a:off x="1767964" y="4291028"/>
            <a:ext cx="11969" cy="1333396"/>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FC29F69B-1532-45C7-83E8-DC74B2F885B7}"/>
              </a:ext>
            </a:extLst>
          </p:cNvPr>
          <p:cNvCxnSpPr>
            <a:cxnSpLocks/>
            <a:stCxn id="334" idx="2"/>
            <a:endCxn id="333"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60FEFF0A-105D-482F-A8F3-0DF643329FB5}"/>
              </a:ext>
            </a:extLst>
          </p:cNvPr>
          <p:cNvCxnSpPr>
            <a:cxnSpLocks/>
            <a:stCxn id="328" idx="2"/>
            <a:endCxn id="332"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060C9-53BB-4549-B009-0575BFD92E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73311" y="5624424"/>
            <a:ext cx="613244" cy="613244"/>
          </a:xfrm>
          <a:prstGeom prst="rect">
            <a:avLst/>
          </a:prstGeom>
        </p:spPr>
      </p:pic>
      <p:cxnSp>
        <p:nvCxnSpPr>
          <p:cNvPr id="344" name="Straight Arrow Connector 343">
            <a:extLst>
              <a:ext uri="{FF2B5EF4-FFF2-40B4-BE49-F238E27FC236}">
                <a16:creationId xmlns:a16="http://schemas.microsoft.com/office/drawing/2014/main" id="{F2AE567A-DB8F-46D2-A6F2-5ABFF6D60903}"/>
              </a:ext>
            </a:extLst>
          </p:cNvPr>
          <p:cNvCxnSpPr>
            <a:cxnSpLocks/>
            <a:stCxn id="334" idx="1"/>
            <a:endCxn id="3" idx="0"/>
          </p:cNvCxnSpPr>
          <p:nvPr/>
        </p:nvCxnSpPr>
        <p:spPr>
          <a:xfrm flipH="1">
            <a:off x="1779933" y="5013951"/>
            <a:ext cx="465384" cy="610473"/>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5" name="Multiplication Sign 344">
            <a:extLst>
              <a:ext uri="{FF2B5EF4-FFF2-40B4-BE49-F238E27FC236}">
                <a16:creationId xmlns:a16="http://schemas.microsoft.com/office/drawing/2014/main" id="{23E0E3BD-42B8-4695-A7A7-4D55D6CAB81B}"/>
              </a:ext>
            </a:extLst>
          </p:cNvPr>
          <p:cNvSpPr/>
          <p:nvPr/>
        </p:nvSpPr>
        <p:spPr bwMode="auto">
          <a:xfrm>
            <a:off x="163171" y="563588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6" name="Multiplication Sign 345">
            <a:extLst>
              <a:ext uri="{FF2B5EF4-FFF2-40B4-BE49-F238E27FC236}">
                <a16:creationId xmlns:a16="http://schemas.microsoft.com/office/drawing/2014/main" id="{642886F2-56E8-473E-B8DE-F1609B1FFE6C}"/>
              </a:ext>
            </a:extLst>
          </p:cNvPr>
          <p:cNvSpPr/>
          <p:nvPr/>
        </p:nvSpPr>
        <p:spPr bwMode="auto">
          <a:xfrm>
            <a:off x="163171" y="462219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7" name="Multiplication Sign 346">
            <a:extLst>
              <a:ext uri="{FF2B5EF4-FFF2-40B4-BE49-F238E27FC236}">
                <a16:creationId xmlns:a16="http://schemas.microsoft.com/office/drawing/2014/main" id="{D9B55FAE-C978-44A1-826F-1C2D338AAA12}"/>
              </a:ext>
            </a:extLst>
          </p:cNvPr>
          <p:cNvSpPr/>
          <p:nvPr/>
        </p:nvSpPr>
        <p:spPr bwMode="auto">
          <a:xfrm>
            <a:off x="2136451" y="5601539"/>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8" name="Multiplication Sign 347">
            <a:extLst>
              <a:ext uri="{FF2B5EF4-FFF2-40B4-BE49-F238E27FC236}">
                <a16:creationId xmlns:a16="http://schemas.microsoft.com/office/drawing/2014/main" id="{FB5F5681-F9C0-4B63-B920-9143872F6E89}"/>
              </a:ext>
            </a:extLst>
          </p:cNvPr>
          <p:cNvSpPr/>
          <p:nvPr/>
        </p:nvSpPr>
        <p:spPr bwMode="auto">
          <a:xfrm>
            <a:off x="2136451" y="4634333"/>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a:extLst>
              <a:ext uri="{FF2B5EF4-FFF2-40B4-BE49-F238E27FC236}">
                <a16:creationId xmlns:a16="http://schemas.microsoft.com/office/drawing/2014/main" id="{788A65EC-C822-4ED3-AE15-7C5621A4CD23}"/>
              </a:ext>
            </a:extLst>
          </p:cNvPr>
          <p:cNvSpPr/>
          <p:nvPr/>
        </p:nvSpPr>
        <p:spPr bwMode="auto">
          <a:xfrm>
            <a:off x="1412908" y="2744816"/>
            <a:ext cx="759830" cy="3655983"/>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19BB924A-C333-4B2F-8A16-34E8041E4935}"/>
              </a:ext>
            </a:extLst>
          </p:cNvPr>
          <p:cNvGrpSpPr/>
          <p:nvPr/>
        </p:nvGrpSpPr>
        <p:grpSpPr>
          <a:xfrm>
            <a:off x="1683572" y="2827695"/>
            <a:ext cx="214774" cy="590392"/>
            <a:chOff x="1683572" y="2827695"/>
            <a:chExt cx="214774" cy="590392"/>
          </a:xfrm>
        </p:grpSpPr>
        <p:sp>
          <p:nvSpPr>
            <p:cNvPr id="11" name="Oval 10">
              <a:extLst>
                <a:ext uri="{FF2B5EF4-FFF2-40B4-BE49-F238E27FC236}">
                  <a16:creationId xmlns:a16="http://schemas.microsoft.com/office/drawing/2014/main" id="{623ECD20-17A8-4642-89F6-1F78EE83AE35}"/>
                </a:ext>
              </a:extLst>
            </p:cNvPr>
            <p:cNvSpPr/>
            <p:nvPr/>
          </p:nvSpPr>
          <p:spPr bwMode="auto">
            <a:xfrm>
              <a:off x="1687633" y="2827695"/>
              <a:ext cx="206653" cy="20665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ADB6C4B-4DE5-4702-9B68-0FF04AB136E5}"/>
                </a:ext>
              </a:extLst>
            </p:cNvPr>
            <p:cNvCxnSpPr/>
            <p:nvPr/>
          </p:nvCxnSpPr>
          <p:spPr>
            <a:xfrm>
              <a:off x="1790959" y="3034348"/>
              <a:ext cx="0" cy="224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EF8D8D2-7C9F-4D56-B5F3-65724017A4BE}"/>
                </a:ext>
              </a:extLst>
            </p:cNvPr>
            <p:cNvGrpSpPr/>
            <p:nvPr/>
          </p:nvGrpSpPr>
          <p:grpSpPr>
            <a:xfrm>
              <a:off x="1683572" y="3259088"/>
              <a:ext cx="214774" cy="158999"/>
              <a:chOff x="1686511" y="3259088"/>
              <a:chExt cx="214774" cy="158999"/>
            </a:xfrm>
          </p:grpSpPr>
          <p:cxnSp>
            <p:nvCxnSpPr>
              <p:cNvPr id="350" name="Straight Connector 349">
                <a:extLst>
                  <a:ext uri="{FF2B5EF4-FFF2-40B4-BE49-F238E27FC236}">
                    <a16:creationId xmlns:a16="http://schemas.microsoft.com/office/drawing/2014/main" id="{7B04DD35-E12C-428A-A231-2677D3CCDF22}"/>
                  </a:ext>
                </a:extLst>
              </p:cNvPr>
              <p:cNvCxnSpPr>
                <a:cxnSpLocks/>
              </p:cNvCxnSpPr>
              <p:nvPr/>
            </p:nvCxnSpPr>
            <p:spPr>
              <a:xfrm flipH="1">
                <a:off x="1686511" y="325908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9F0EE64-B297-4B75-BD5B-D5FC495DB5BE}"/>
                  </a:ext>
                </a:extLst>
              </p:cNvPr>
              <p:cNvCxnSpPr>
                <a:cxnSpLocks/>
              </p:cNvCxnSpPr>
              <p:nvPr/>
            </p:nvCxnSpPr>
            <p:spPr>
              <a:xfrm>
                <a:off x="1794973" y="3263209"/>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C8FBE58-6990-450C-AA7D-EAC4FCD85A6D}"/>
                </a:ext>
              </a:extLst>
            </p:cNvPr>
            <p:cNvGrpSpPr/>
            <p:nvPr/>
          </p:nvGrpSpPr>
          <p:grpSpPr>
            <a:xfrm>
              <a:off x="1683572" y="3063017"/>
              <a:ext cx="214774" cy="158999"/>
              <a:chOff x="1680633" y="3063017"/>
              <a:chExt cx="214774" cy="158999"/>
            </a:xfrm>
          </p:grpSpPr>
          <p:cxnSp>
            <p:nvCxnSpPr>
              <p:cNvPr id="352" name="Straight Connector 351">
                <a:extLst>
                  <a:ext uri="{FF2B5EF4-FFF2-40B4-BE49-F238E27FC236}">
                    <a16:creationId xmlns:a16="http://schemas.microsoft.com/office/drawing/2014/main" id="{9A429995-78FB-405E-88C7-2F5ADB1C5525}"/>
                  </a:ext>
                </a:extLst>
              </p:cNvPr>
              <p:cNvCxnSpPr>
                <a:cxnSpLocks/>
              </p:cNvCxnSpPr>
              <p:nvPr/>
            </p:nvCxnSpPr>
            <p:spPr>
              <a:xfrm flipH="1">
                <a:off x="1680633" y="3063017"/>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ADB5944-D655-4249-B852-BD24F847657C}"/>
                  </a:ext>
                </a:extLst>
              </p:cNvPr>
              <p:cNvCxnSpPr>
                <a:cxnSpLocks/>
              </p:cNvCxnSpPr>
              <p:nvPr/>
            </p:nvCxnSpPr>
            <p:spPr>
              <a:xfrm>
                <a:off x="1789095" y="306713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4" name="Group 353">
            <a:extLst>
              <a:ext uri="{FF2B5EF4-FFF2-40B4-BE49-F238E27FC236}">
                <a16:creationId xmlns:a16="http://schemas.microsoft.com/office/drawing/2014/main" id="{83617C6B-A01B-4875-90A9-216CCB7BEB1B}"/>
              </a:ext>
            </a:extLst>
          </p:cNvPr>
          <p:cNvGrpSpPr/>
          <p:nvPr/>
        </p:nvGrpSpPr>
        <p:grpSpPr>
          <a:xfrm>
            <a:off x="9273811"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8552696"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8552696"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273811"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273811"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8552696"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466" name="Group 465">
            <a:extLst>
              <a:ext uri="{FF2B5EF4-FFF2-40B4-BE49-F238E27FC236}">
                <a16:creationId xmlns:a16="http://schemas.microsoft.com/office/drawing/2014/main" id="{D8ECCE3A-8382-47C4-8E8D-DC718AE60EB6}"/>
              </a:ext>
            </a:extLst>
          </p:cNvPr>
          <p:cNvGrpSpPr/>
          <p:nvPr/>
        </p:nvGrpSpPr>
        <p:grpSpPr>
          <a:xfrm>
            <a:off x="9283138" y="4537738"/>
            <a:ext cx="721037" cy="444217"/>
            <a:chOff x="3240661" y="1005909"/>
            <a:chExt cx="540854" cy="333210"/>
          </a:xfrm>
        </p:grpSpPr>
        <p:grpSp>
          <p:nvGrpSpPr>
            <p:cNvPr id="467" name="Group 466">
              <a:extLst>
                <a:ext uri="{FF2B5EF4-FFF2-40B4-BE49-F238E27FC236}">
                  <a16:creationId xmlns:a16="http://schemas.microsoft.com/office/drawing/2014/main" id="{D453FA27-5B7E-4368-AD21-2CAD29FC282E}"/>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A8A60093-F3A6-4489-B285-AFBEA7B14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0" name="Rectangle 469">
                <a:extLst>
                  <a:ext uri="{FF2B5EF4-FFF2-40B4-BE49-F238E27FC236}">
                    <a16:creationId xmlns:a16="http://schemas.microsoft.com/office/drawing/2014/main" id="{F4257B0A-5F07-4731-9090-8D38E24B09F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1" name="Group 470">
                <a:extLst>
                  <a:ext uri="{FF2B5EF4-FFF2-40B4-BE49-F238E27FC236}">
                    <a16:creationId xmlns:a16="http://schemas.microsoft.com/office/drawing/2014/main" id="{3C6FC24C-D11A-4F50-84F7-2704FB8048D8}"/>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ED9717B7-B2AA-4C4D-9840-915162F59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81AA771E-BA1F-458A-8672-9ED48D3281A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CE838F33-6D30-4B1D-9A1C-A1E4BF4BD0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183E05AD-5E27-4DC4-8887-1EC409F297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1B672E51-1F6F-4602-9519-03041577DD3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0583809A-CD85-4346-AAC7-199E1083E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9D0420F-4AAE-42C4-83B2-EAE7AFA05FF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A4064984-4258-4429-8955-1DAE0846195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193427A5-50B7-4E26-984A-77D23FF3E2D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242B07D2-BAC1-41DA-88B9-395DE037CC5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C81A4CFD-AF7A-4D03-8339-F1FE3A307CD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4" name="Rectangle 473">
                <a:extLst>
                  <a:ext uri="{FF2B5EF4-FFF2-40B4-BE49-F238E27FC236}">
                    <a16:creationId xmlns:a16="http://schemas.microsoft.com/office/drawing/2014/main" id="{6D94738F-02F0-4138-9DD7-456E9A103BA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6453B1EC-9F3C-4A83-8CFB-3ADA77F7AD16}"/>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484" name="Group 483">
            <a:extLst>
              <a:ext uri="{FF2B5EF4-FFF2-40B4-BE49-F238E27FC236}">
                <a16:creationId xmlns:a16="http://schemas.microsoft.com/office/drawing/2014/main" id="{73674754-D1D3-4807-95C2-79646DFE814E}"/>
              </a:ext>
            </a:extLst>
          </p:cNvPr>
          <p:cNvGrpSpPr/>
          <p:nvPr/>
        </p:nvGrpSpPr>
        <p:grpSpPr>
          <a:xfrm>
            <a:off x="8562023" y="4133141"/>
            <a:ext cx="721037" cy="444217"/>
            <a:chOff x="3240661" y="1005909"/>
            <a:chExt cx="540854" cy="333210"/>
          </a:xfrm>
        </p:grpSpPr>
        <p:grpSp>
          <p:nvGrpSpPr>
            <p:cNvPr id="485" name="Group 484">
              <a:extLst>
                <a:ext uri="{FF2B5EF4-FFF2-40B4-BE49-F238E27FC236}">
                  <a16:creationId xmlns:a16="http://schemas.microsoft.com/office/drawing/2014/main" id="{7333748E-29AE-435C-9640-FC6CF7C4C772}"/>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1F5711DE-6421-48F5-AE6A-3283B0191CA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8" name="Rectangle 487">
                <a:extLst>
                  <a:ext uri="{FF2B5EF4-FFF2-40B4-BE49-F238E27FC236}">
                    <a16:creationId xmlns:a16="http://schemas.microsoft.com/office/drawing/2014/main" id="{A63744A0-5BFC-4FF2-A2EC-39E94EE7CCB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89" name="Group 488">
                <a:extLst>
                  <a:ext uri="{FF2B5EF4-FFF2-40B4-BE49-F238E27FC236}">
                    <a16:creationId xmlns:a16="http://schemas.microsoft.com/office/drawing/2014/main" id="{945B04E7-86F9-45F3-A993-59F0C30F90F2}"/>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290F5597-F9BB-46CA-812D-4F38391844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7AFF74AB-2C58-4FF0-840B-F889587127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BB4A6926-EC9B-4F4E-8CB7-48EFA465E7F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0A8EBC51-2ABD-4ECD-A2B0-4EE3D171B64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BA80F0F6-9B69-41FF-8ED6-681F4B089DA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9F0CEE4F-BF07-4329-8CD8-2E1F46CFE82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6EA2DC7-DB12-4F26-A365-EC4BEC096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0D5FE960-8778-4621-AF09-9100A4B3F56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ED6CE9E0-8B87-4C40-B879-1548F2062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2BAE7AF8-7523-49AE-A4E1-42B188614F0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1" name="Rectangle 490">
                <a:extLst>
                  <a:ext uri="{FF2B5EF4-FFF2-40B4-BE49-F238E27FC236}">
                    <a16:creationId xmlns:a16="http://schemas.microsoft.com/office/drawing/2014/main" id="{8274899C-C084-44B7-AB51-E899F394BA6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A16752C5-6267-4CCB-A4A9-D7F635E87C7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5E31BE17-749C-4104-BF2C-DDBF111589A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502" name="Group 501">
            <a:extLst>
              <a:ext uri="{FF2B5EF4-FFF2-40B4-BE49-F238E27FC236}">
                <a16:creationId xmlns:a16="http://schemas.microsoft.com/office/drawing/2014/main" id="{C4377942-533A-4F42-9FD8-1C3FB57E8936}"/>
              </a:ext>
            </a:extLst>
          </p:cNvPr>
          <p:cNvGrpSpPr/>
          <p:nvPr/>
        </p:nvGrpSpPr>
        <p:grpSpPr>
          <a:xfrm>
            <a:off x="8562023" y="4537738"/>
            <a:ext cx="721037" cy="444217"/>
            <a:chOff x="3240661" y="1005909"/>
            <a:chExt cx="540854" cy="333210"/>
          </a:xfrm>
        </p:grpSpPr>
        <p:grpSp>
          <p:nvGrpSpPr>
            <p:cNvPr id="503" name="Group 502">
              <a:extLst>
                <a:ext uri="{FF2B5EF4-FFF2-40B4-BE49-F238E27FC236}">
                  <a16:creationId xmlns:a16="http://schemas.microsoft.com/office/drawing/2014/main" id="{D9A78F09-E5AA-41A1-BBCF-BB49B52BAABC}"/>
                </a:ext>
              </a:extLst>
            </p:cNvPr>
            <p:cNvGrpSpPr/>
            <p:nvPr/>
          </p:nvGrpSpPr>
          <p:grpSpPr>
            <a:xfrm>
              <a:off x="3240661" y="1005909"/>
              <a:ext cx="540854" cy="333210"/>
              <a:chOff x="1926169" y="1632181"/>
              <a:chExt cx="540854" cy="333210"/>
            </a:xfrm>
          </p:grpSpPr>
          <p:sp>
            <p:nvSpPr>
              <p:cNvPr id="505" name="Rectangle 504">
                <a:extLst>
                  <a:ext uri="{FF2B5EF4-FFF2-40B4-BE49-F238E27FC236}">
                    <a16:creationId xmlns:a16="http://schemas.microsoft.com/office/drawing/2014/main" id="{BC0FC919-34B4-48D3-BE8C-74D1C4EB98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6" name="Rectangle 505">
                <a:extLst>
                  <a:ext uri="{FF2B5EF4-FFF2-40B4-BE49-F238E27FC236}">
                    <a16:creationId xmlns:a16="http://schemas.microsoft.com/office/drawing/2014/main" id="{D1BD950F-C1F7-4958-A7C7-EBA851BB816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07" name="Group 506">
                <a:extLst>
                  <a:ext uri="{FF2B5EF4-FFF2-40B4-BE49-F238E27FC236}">
                    <a16:creationId xmlns:a16="http://schemas.microsoft.com/office/drawing/2014/main" id="{21F5A9B9-43F2-4170-9014-E0B859EC848A}"/>
                  </a:ext>
                </a:extLst>
              </p:cNvPr>
              <p:cNvGrpSpPr/>
              <p:nvPr/>
            </p:nvGrpSpPr>
            <p:grpSpPr>
              <a:xfrm>
                <a:off x="1989961" y="1665409"/>
                <a:ext cx="413499" cy="266755"/>
                <a:chOff x="1371600" y="2038342"/>
                <a:chExt cx="609600" cy="393263"/>
              </a:xfrm>
            </p:grpSpPr>
            <p:cxnSp>
              <p:nvCxnSpPr>
                <p:cNvPr id="511" name="Straight Connector 510">
                  <a:extLst>
                    <a:ext uri="{FF2B5EF4-FFF2-40B4-BE49-F238E27FC236}">
                      <a16:creationId xmlns:a16="http://schemas.microsoft.com/office/drawing/2014/main" id="{7306F6F4-1F20-4B49-A757-A3386D714C0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2" name="Straight Connector 511">
                  <a:extLst>
                    <a:ext uri="{FF2B5EF4-FFF2-40B4-BE49-F238E27FC236}">
                      <a16:creationId xmlns:a16="http://schemas.microsoft.com/office/drawing/2014/main" id="{85190F56-F355-4428-9191-FE1F75A5FDF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3" name="Straight Connector 512">
                  <a:extLst>
                    <a:ext uri="{FF2B5EF4-FFF2-40B4-BE49-F238E27FC236}">
                      <a16:creationId xmlns:a16="http://schemas.microsoft.com/office/drawing/2014/main" id="{9452E490-A986-43CB-A503-8A35F3AEF36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4" name="Straight Connector 513">
                  <a:extLst>
                    <a:ext uri="{FF2B5EF4-FFF2-40B4-BE49-F238E27FC236}">
                      <a16:creationId xmlns:a16="http://schemas.microsoft.com/office/drawing/2014/main" id="{4157A9E5-FA8F-4596-8D11-9F90EA3EAD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5" name="Straight Connector 514">
                  <a:extLst>
                    <a:ext uri="{FF2B5EF4-FFF2-40B4-BE49-F238E27FC236}">
                      <a16:creationId xmlns:a16="http://schemas.microsoft.com/office/drawing/2014/main" id="{AF983E75-38DC-4B3D-A5BE-BECF05F5CD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2FF113BB-B330-457B-BAAD-D23DA7EE000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BAADD6B3-4151-4ECE-9842-9FF75D295D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5B6D459A-9666-464C-B389-3422E20736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51EFB8D4-5718-4040-8786-BBBFB60D34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08" name="Rectangle 507">
                <a:extLst>
                  <a:ext uri="{FF2B5EF4-FFF2-40B4-BE49-F238E27FC236}">
                    <a16:creationId xmlns:a16="http://schemas.microsoft.com/office/drawing/2014/main" id="{A706263E-B597-4885-8174-6C799302CBC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9" name="Rectangle 508">
                <a:extLst>
                  <a:ext uri="{FF2B5EF4-FFF2-40B4-BE49-F238E27FC236}">
                    <a16:creationId xmlns:a16="http://schemas.microsoft.com/office/drawing/2014/main" id="{2B9B79F0-D331-4717-B573-663D01F98D9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A81E9A85-E38D-493C-A660-81B2106BDD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4" name="Rectangle 503">
              <a:extLst>
                <a:ext uri="{FF2B5EF4-FFF2-40B4-BE49-F238E27FC236}">
                  <a16:creationId xmlns:a16="http://schemas.microsoft.com/office/drawing/2014/main" id="{F8E4F229-1D85-4CD2-9855-22EDE20C5CCD}"/>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520" name="Group 519">
            <a:extLst>
              <a:ext uri="{FF2B5EF4-FFF2-40B4-BE49-F238E27FC236}">
                <a16:creationId xmlns:a16="http://schemas.microsoft.com/office/drawing/2014/main" id="{3F8D388C-E5AB-45E9-B5CE-02A609B7142A}"/>
              </a:ext>
            </a:extLst>
          </p:cNvPr>
          <p:cNvGrpSpPr/>
          <p:nvPr/>
        </p:nvGrpSpPr>
        <p:grpSpPr>
          <a:xfrm>
            <a:off x="9283138" y="4133141"/>
            <a:ext cx="721037" cy="444217"/>
            <a:chOff x="3240661" y="1005909"/>
            <a:chExt cx="540854" cy="333210"/>
          </a:xfrm>
        </p:grpSpPr>
        <p:grpSp>
          <p:nvGrpSpPr>
            <p:cNvPr id="521" name="Group 520">
              <a:extLst>
                <a:ext uri="{FF2B5EF4-FFF2-40B4-BE49-F238E27FC236}">
                  <a16:creationId xmlns:a16="http://schemas.microsoft.com/office/drawing/2014/main" id="{31F5A6DA-24E3-4945-99B3-9A47D0E46338}"/>
                </a:ext>
              </a:extLst>
            </p:cNvPr>
            <p:cNvGrpSpPr/>
            <p:nvPr/>
          </p:nvGrpSpPr>
          <p:grpSpPr>
            <a:xfrm>
              <a:off x="3240661" y="1005909"/>
              <a:ext cx="540854" cy="333210"/>
              <a:chOff x="1926169" y="1632181"/>
              <a:chExt cx="540854" cy="333210"/>
            </a:xfrm>
          </p:grpSpPr>
          <p:sp>
            <p:nvSpPr>
              <p:cNvPr id="523" name="Rectangle 522">
                <a:extLst>
                  <a:ext uri="{FF2B5EF4-FFF2-40B4-BE49-F238E27FC236}">
                    <a16:creationId xmlns:a16="http://schemas.microsoft.com/office/drawing/2014/main" id="{C721FE5D-1C57-43F0-8AFF-0227ECC8C26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4" name="Rectangle 523">
                <a:extLst>
                  <a:ext uri="{FF2B5EF4-FFF2-40B4-BE49-F238E27FC236}">
                    <a16:creationId xmlns:a16="http://schemas.microsoft.com/office/drawing/2014/main" id="{05B404CB-AC7A-4891-B1B8-005BF1DD794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25" name="Group 524">
                <a:extLst>
                  <a:ext uri="{FF2B5EF4-FFF2-40B4-BE49-F238E27FC236}">
                    <a16:creationId xmlns:a16="http://schemas.microsoft.com/office/drawing/2014/main" id="{F26E08E9-A2E4-4140-B976-B1AB39DA058E}"/>
                  </a:ext>
                </a:extLst>
              </p:cNvPr>
              <p:cNvGrpSpPr/>
              <p:nvPr/>
            </p:nvGrpSpPr>
            <p:grpSpPr>
              <a:xfrm>
                <a:off x="1989961" y="1665409"/>
                <a:ext cx="413499" cy="266755"/>
                <a:chOff x="1371600" y="2038342"/>
                <a:chExt cx="609600" cy="393263"/>
              </a:xfrm>
            </p:grpSpPr>
            <p:cxnSp>
              <p:nvCxnSpPr>
                <p:cNvPr id="529" name="Straight Connector 528">
                  <a:extLst>
                    <a:ext uri="{FF2B5EF4-FFF2-40B4-BE49-F238E27FC236}">
                      <a16:creationId xmlns:a16="http://schemas.microsoft.com/office/drawing/2014/main" id="{72167457-29C3-4EE4-8060-2B9B82E72A8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77F53625-5973-4819-B12E-3A796EAA966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961D0B69-80E6-4565-B907-21C582F372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32" name="Straight Connector 531">
                  <a:extLst>
                    <a:ext uri="{FF2B5EF4-FFF2-40B4-BE49-F238E27FC236}">
                      <a16:creationId xmlns:a16="http://schemas.microsoft.com/office/drawing/2014/main" id="{65CB91CF-F322-49BA-A053-2075D2FA41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33" name="Straight Connector 532">
                  <a:extLst>
                    <a:ext uri="{FF2B5EF4-FFF2-40B4-BE49-F238E27FC236}">
                      <a16:creationId xmlns:a16="http://schemas.microsoft.com/office/drawing/2014/main" id="{1A46DDCC-36E8-4E55-A0F4-88241F0A64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34" name="Straight Connector 533">
                  <a:extLst>
                    <a:ext uri="{FF2B5EF4-FFF2-40B4-BE49-F238E27FC236}">
                      <a16:creationId xmlns:a16="http://schemas.microsoft.com/office/drawing/2014/main" id="{D5936783-6F4D-448F-865F-911664CA2E1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35" name="Straight Connector 534">
                  <a:extLst>
                    <a:ext uri="{FF2B5EF4-FFF2-40B4-BE49-F238E27FC236}">
                      <a16:creationId xmlns:a16="http://schemas.microsoft.com/office/drawing/2014/main" id="{B99D85E7-B63B-4C5E-84A4-06C17BFF35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6" name="Straight Connector 535">
                  <a:extLst>
                    <a:ext uri="{FF2B5EF4-FFF2-40B4-BE49-F238E27FC236}">
                      <a16:creationId xmlns:a16="http://schemas.microsoft.com/office/drawing/2014/main" id="{5538A6C1-2A45-43A7-ACCF-B8768005DF2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7" name="Straight Connector 536">
                  <a:extLst>
                    <a:ext uri="{FF2B5EF4-FFF2-40B4-BE49-F238E27FC236}">
                      <a16:creationId xmlns:a16="http://schemas.microsoft.com/office/drawing/2014/main" id="{04ECFABA-4866-493D-AC00-2FA6D28F60F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6" name="Rectangle 525">
                <a:extLst>
                  <a:ext uri="{FF2B5EF4-FFF2-40B4-BE49-F238E27FC236}">
                    <a16:creationId xmlns:a16="http://schemas.microsoft.com/office/drawing/2014/main" id="{BA0FCC6F-A255-4D42-A64B-6959DAE871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7" name="Rectangle 526">
                <a:extLst>
                  <a:ext uri="{FF2B5EF4-FFF2-40B4-BE49-F238E27FC236}">
                    <a16:creationId xmlns:a16="http://schemas.microsoft.com/office/drawing/2014/main" id="{660B7C0E-ABDC-48CA-9755-0C59221DF94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8" name="Rectangle 527">
                <a:extLst>
                  <a:ext uri="{FF2B5EF4-FFF2-40B4-BE49-F238E27FC236}">
                    <a16:creationId xmlns:a16="http://schemas.microsoft.com/office/drawing/2014/main" id="{98371F59-EE07-4FF7-B9CA-4C58C117B4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22" name="Rectangle 521">
              <a:extLst>
                <a:ext uri="{FF2B5EF4-FFF2-40B4-BE49-F238E27FC236}">
                  <a16:creationId xmlns:a16="http://schemas.microsoft.com/office/drawing/2014/main" id="{6E483E61-BC1C-4EAE-BCCC-28A86B247C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538" name="Group 537">
            <a:extLst>
              <a:ext uri="{FF2B5EF4-FFF2-40B4-BE49-F238E27FC236}">
                <a16:creationId xmlns:a16="http://schemas.microsoft.com/office/drawing/2014/main" id="{9C890D1F-6B8B-4AA8-9A82-9F299BE5BA6C}"/>
              </a:ext>
            </a:extLst>
          </p:cNvPr>
          <p:cNvGrpSpPr/>
          <p:nvPr/>
        </p:nvGrpSpPr>
        <p:grpSpPr>
          <a:xfrm>
            <a:off x="9283138" y="4942884"/>
            <a:ext cx="721037" cy="444217"/>
            <a:chOff x="3240661" y="1005909"/>
            <a:chExt cx="540854" cy="333210"/>
          </a:xfrm>
        </p:grpSpPr>
        <p:grpSp>
          <p:nvGrpSpPr>
            <p:cNvPr id="539" name="Group 538">
              <a:extLst>
                <a:ext uri="{FF2B5EF4-FFF2-40B4-BE49-F238E27FC236}">
                  <a16:creationId xmlns:a16="http://schemas.microsoft.com/office/drawing/2014/main" id="{1172DB4E-1D5F-43F8-8ADA-CB166FBFB2CE}"/>
                </a:ext>
              </a:extLst>
            </p:cNvPr>
            <p:cNvGrpSpPr/>
            <p:nvPr/>
          </p:nvGrpSpPr>
          <p:grpSpPr>
            <a:xfrm>
              <a:off x="3240661" y="1005909"/>
              <a:ext cx="540854" cy="333210"/>
              <a:chOff x="1926169" y="1632181"/>
              <a:chExt cx="540854" cy="333210"/>
            </a:xfrm>
          </p:grpSpPr>
          <p:sp>
            <p:nvSpPr>
              <p:cNvPr id="541" name="Rectangle 540">
                <a:extLst>
                  <a:ext uri="{FF2B5EF4-FFF2-40B4-BE49-F238E27FC236}">
                    <a16:creationId xmlns:a16="http://schemas.microsoft.com/office/drawing/2014/main" id="{4EA86BEF-A60C-4867-AAD1-E5D650D3FAB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2" name="Rectangle 541">
                <a:extLst>
                  <a:ext uri="{FF2B5EF4-FFF2-40B4-BE49-F238E27FC236}">
                    <a16:creationId xmlns:a16="http://schemas.microsoft.com/office/drawing/2014/main" id="{256C8FF8-6B10-4D33-BBD2-FEDA3C3CD2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3" name="Group 542">
                <a:extLst>
                  <a:ext uri="{FF2B5EF4-FFF2-40B4-BE49-F238E27FC236}">
                    <a16:creationId xmlns:a16="http://schemas.microsoft.com/office/drawing/2014/main" id="{992EEE8E-3E66-4784-ADC0-C916FBAB7BC1}"/>
                  </a:ext>
                </a:extLst>
              </p:cNvPr>
              <p:cNvGrpSpPr/>
              <p:nvPr/>
            </p:nvGrpSpPr>
            <p:grpSpPr>
              <a:xfrm>
                <a:off x="1989961" y="1665409"/>
                <a:ext cx="413499" cy="266755"/>
                <a:chOff x="1371600" y="2038342"/>
                <a:chExt cx="609600" cy="393263"/>
              </a:xfrm>
            </p:grpSpPr>
            <p:cxnSp>
              <p:nvCxnSpPr>
                <p:cNvPr id="547" name="Straight Connector 546">
                  <a:extLst>
                    <a:ext uri="{FF2B5EF4-FFF2-40B4-BE49-F238E27FC236}">
                      <a16:creationId xmlns:a16="http://schemas.microsoft.com/office/drawing/2014/main" id="{ABA4D79E-2427-4C33-AE35-A0F9CCE508F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48" name="Straight Connector 547">
                  <a:extLst>
                    <a:ext uri="{FF2B5EF4-FFF2-40B4-BE49-F238E27FC236}">
                      <a16:creationId xmlns:a16="http://schemas.microsoft.com/office/drawing/2014/main" id="{CEC61B63-DBD3-4D40-A7D2-D0D7EC0EDB6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49" name="Straight Connector 548">
                  <a:extLst>
                    <a:ext uri="{FF2B5EF4-FFF2-40B4-BE49-F238E27FC236}">
                      <a16:creationId xmlns:a16="http://schemas.microsoft.com/office/drawing/2014/main" id="{0F441EFE-FA99-4C0F-A3E2-98A4198E993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0" name="Straight Connector 549">
                  <a:extLst>
                    <a:ext uri="{FF2B5EF4-FFF2-40B4-BE49-F238E27FC236}">
                      <a16:creationId xmlns:a16="http://schemas.microsoft.com/office/drawing/2014/main" id="{4861D796-8B27-4578-822E-9E540EE5CBC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1" name="Straight Connector 550">
                  <a:extLst>
                    <a:ext uri="{FF2B5EF4-FFF2-40B4-BE49-F238E27FC236}">
                      <a16:creationId xmlns:a16="http://schemas.microsoft.com/office/drawing/2014/main" id="{83FE93AE-724F-4273-BE7D-CF1055AF5C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D3B1217C-DD9B-46F2-A374-72D9668F1CB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5DB96A16-2C56-4B82-8ED7-5606F9237A7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2269B3DA-8223-4443-BF79-0860DCB5921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4600D425-BD17-497D-B8D9-CC6B19EE36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4" name="Rectangle 543">
                <a:extLst>
                  <a:ext uri="{FF2B5EF4-FFF2-40B4-BE49-F238E27FC236}">
                    <a16:creationId xmlns:a16="http://schemas.microsoft.com/office/drawing/2014/main" id="{DB435A79-CE83-4162-BD9C-4A0D414B5C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5" name="Rectangle 544">
                <a:extLst>
                  <a:ext uri="{FF2B5EF4-FFF2-40B4-BE49-F238E27FC236}">
                    <a16:creationId xmlns:a16="http://schemas.microsoft.com/office/drawing/2014/main" id="{8B7F1100-21A5-438B-B3EF-1001F669E89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6C6BE508-EAD9-4EE9-BA11-5B8EAAC2E158}"/>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0" name="Rectangle 539">
              <a:extLst>
                <a:ext uri="{FF2B5EF4-FFF2-40B4-BE49-F238E27FC236}">
                  <a16:creationId xmlns:a16="http://schemas.microsoft.com/office/drawing/2014/main" id="{3964E00D-5F81-4CBF-9900-1B85371A894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556" name="Group 555">
            <a:extLst>
              <a:ext uri="{FF2B5EF4-FFF2-40B4-BE49-F238E27FC236}">
                <a16:creationId xmlns:a16="http://schemas.microsoft.com/office/drawing/2014/main" id="{B2986A23-F16F-4111-B885-AEEC6AB72A6A}"/>
              </a:ext>
            </a:extLst>
          </p:cNvPr>
          <p:cNvGrpSpPr/>
          <p:nvPr/>
        </p:nvGrpSpPr>
        <p:grpSpPr>
          <a:xfrm>
            <a:off x="8562023" y="4942884"/>
            <a:ext cx="721037" cy="444217"/>
            <a:chOff x="3240661" y="1005909"/>
            <a:chExt cx="540854" cy="333210"/>
          </a:xfrm>
        </p:grpSpPr>
        <p:grpSp>
          <p:nvGrpSpPr>
            <p:cNvPr id="557" name="Group 556">
              <a:extLst>
                <a:ext uri="{FF2B5EF4-FFF2-40B4-BE49-F238E27FC236}">
                  <a16:creationId xmlns:a16="http://schemas.microsoft.com/office/drawing/2014/main" id="{DE0AAAB3-607A-488B-BAD3-57F569818CA7}"/>
                </a:ext>
              </a:extLst>
            </p:cNvPr>
            <p:cNvGrpSpPr/>
            <p:nvPr/>
          </p:nvGrpSpPr>
          <p:grpSpPr>
            <a:xfrm>
              <a:off x="3240661" y="1005909"/>
              <a:ext cx="540854" cy="333210"/>
              <a:chOff x="1926169" y="1632181"/>
              <a:chExt cx="540854" cy="333210"/>
            </a:xfrm>
          </p:grpSpPr>
          <p:sp>
            <p:nvSpPr>
              <p:cNvPr id="559" name="Rectangle 558">
                <a:extLst>
                  <a:ext uri="{FF2B5EF4-FFF2-40B4-BE49-F238E27FC236}">
                    <a16:creationId xmlns:a16="http://schemas.microsoft.com/office/drawing/2014/main" id="{D0DFED5F-959F-4EA7-980F-70A40DBEF6C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0" name="Rectangle 559">
                <a:extLst>
                  <a:ext uri="{FF2B5EF4-FFF2-40B4-BE49-F238E27FC236}">
                    <a16:creationId xmlns:a16="http://schemas.microsoft.com/office/drawing/2014/main" id="{3581625A-84F9-4D83-A102-ECD048C744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61" name="Group 560">
                <a:extLst>
                  <a:ext uri="{FF2B5EF4-FFF2-40B4-BE49-F238E27FC236}">
                    <a16:creationId xmlns:a16="http://schemas.microsoft.com/office/drawing/2014/main" id="{6FDCC928-9680-407F-99CF-804E6FE9EEBA}"/>
                  </a:ext>
                </a:extLst>
              </p:cNvPr>
              <p:cNvGrpSpPr/>
              <p:nvPr/>
            </p:nvGrpSpPr>
            <p:grpSpPr>
              <a:xfrm>
                <a:off x="1989961" y="1665409"/>
                <a:ext cx="413499" cy="266755"/>
                <a:chOff x="1371600" y="2038342"/>
                <a:chExt cx="609600" cy="393263"/>
              </a:xfrm>
            </p:grpSpPr>
            <p:cxnSp>
              <p:nvCxnSpPr>
                <p:cNvPr id="565" name="Straight Connector 564">
                  <a:extLst>
                    <a:ext uri="{FF2B5EF4-FFF2-40B4-BE49-F238E27FC236}">
                      <a16:creationId xmlns:a16="http://schemas.microsoft.com/office/drawing/2014/main" id="{EDC498F1-C305-458C-8D7F-31F92CA5515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66" name="Straight Connector 565">
                  <a:extLst>
                    <a:ext uri="{FF2B5EF4-FFF2-40B4-BE49-F238E27FC236}">
                      <a16:creationId xmlns:a16="http://schemas.microsoft.com/office/drawing/2014/main" id="{4C5F3740-31F3-4DF8-B335-6675DDE4BB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67" name="Straight Connector 566">
                  <a:extLst>
                    <a:ext uri="{FF2B5EF4-FFF2-40B4-BE49-F238E27FC236}">
                      <a16:creationId xmlns:a16="http://schemas.microsoft.com/office/drawing/2014/main" id="{4D9124DD-EBF3-47BA-B978-5729A1DF631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68" name="Straight Connector 567">
                  <a:extLst>
                    <a:ext uri="{FF2B5EF4-FFF2-40B4-BE49-F238E27FC236}">
                      <a16:creationId xmlns:a16="http://schemas.microsoft.com/office/drawing/2014/main" id="{12413E49-0D2D-4E86-AC78-B6121EE59B0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69" name="Straight Connector 568">
                  <a:extLst>
                    <a:ext uri="{FF2B5EF4-FFF2-40B4-BE49-F238E27FC236}">
                      <a16:creationId xmlns:a16="http://schemas.microsoft.com/office/drawing/2014/main" id="{5BA24774-E1A0-4088-9AD7-5F41D1CDA89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70" name="Straight Connector 569">
                  <a:extLst>
                    <a:ext uri="{FF2B5EF4-FFF2-40B4-BE49-F238E27FC236}">
                      <a16:creationId xmlns:a16="http://schemas.microsoft.com/office/drawing/2014/main" id="{BB07ACE2-0569-4C42-8874-CED82EBE922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71" name="Straight Connector 570">
                  <a:extLst>
                    <a:ext uri="{FF2B5EF4-FFF2-40B4-BE49-F238E27FC236}">
                      <a16:creationId xmlns:a16="http://schemas.microsoft.com/office/drawing/2014/main" id="{BA39229B-6540-4386-AE17-E3939BF979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72" name="Straight Connector 571">
                  <a:extLst>
                    <a:ext uri="{FF2B5EF4-FFF2-40B4-BE49-F238E27FC236}">
                      <a16:creationId xmlns:a16="http://schemas.microsoft.com/office/drawing/2014/main" id="{DEB9C836-8055-49DF-BC29-6B0A01269C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73" name="Straight Connector 572">
                  <a:extLst>
                    <a:ext uri="{FF2B5EF4-FFF2-40B4-BE49-F238E27FC236}">
                      <a16:creationId xmlns:a16="http://schemas.microsoft.com/office/drawing/2014/main" id="{D2338600-1A58-4497-B5EB-676039F0736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62" name="Rectangle 561">
                <a:extLst>
                  <a:ext uri="{FF2B5EF4-FFF2-40B4-BE49-F238E27FC236}">
                    <a16:creationId xmlns:a16="http://schemas.microsoft.com/office/drawing/2014/main" id="{C948E03F-C844-48AB-94AB-830453C2F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3" name="Rectangle 562">
                <a:extLst>
                  <a:ext uri="{FF2B5EF4-FFF2-40B4-BE49-F238E27FC236}">
                    <a16:creationId xmlns:a16="http://schemas.microsoft.com/office/drawing/2014/main" id="{B61C3750-6B9E-4895-9A6D-62E87308D76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4" name="Rectangle 563">
                <a:extLst>
                  <a:ext uri="{FF2B5EF4-FFF2-40B4-BE49-F238E27FC236}">
                    <a16:creationId xmlns:a16="http://schemas.microsoft.com/office/drawing/2014/main" id="{C5559BC5-1529-41BB-A6A7-BBAF87BB97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58" name="Rectangle 557">
              <a:extLst>
                <a:ext uri="{FF2B5EF4-FFF2-40B4-BE49-F238E27FC236}">
                  <a16:creationId xmlns:a16="http://schemas.microsoft.com/office/drawing/2014/main" id="{5AC15851-BC90-47D7-8989-ABA2390D2169}"/>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p:txBody>
          <a:bodyPr/>
          <a:lstStyle/>
          <a:p>
            <a:r>
              <a:rPr lang="en-US" dirty="0"/>
              <a:t>Demo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4"/>
          <a:srcRect l="3131" t="25788" r="2725" b="20947"/>
          <a:stretch/>
        </p:blipFill>
        <p:spPr>
          <a:xfrm>
            <a:off x="1879133" y="528780"/>
            <a:ext cx="655935" cy="401147"/>
          </a:xfrm>
          <a:prstGeom prst="rect">
            <a:avLst/>
          </a:prstGeom>
        </p:spPr>
      </p:pic>
      <p:pic>
        <p:nvPicPr>
          <p:cNvPr id="575" name="Graphic 574">
            <a:extLst>
              <a:ext uri="{FF2B5EF4-FFF2-40B4-BE49-F238E27FC236}">
                <a16:creationId xmlns:a16="http://schemas.microsoft.com/office/drawing/2014/main" id="{A667DF25-B011-4439-8DD5-129CB274B01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96" y="2675702"/>
            <a:ext cx="613244" cy="613244"/>
          </a:xfrm>
          <a:prstGeom prst="rect">
            <a:avLst/>
          </a:prstGeom>
        </p:spPr>
      </p:pic>
      <p:pic>
        <p:nvPicPr>
          <p:cNvPr id="576" name="Graphic 575">
            <a:extLst>
              <a:ext uri="{FF2B5EF4-FFF2-40B4-BE49-F238E27FC236}">
                <a16:creationId xmlns:a16="http://schemas.microsoft.com/office/drawing/2014/main" id="{04BD4F90-E414-4F16-8148-71BDFE9746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49192" y="4305575"/>
            <a:ext cx="613244" cy="613244"/>
          </a:xfrm>
          <a:prstGeom prst="rect">
            <a:avLst/>
          </a:prstGeom>
        </p:spPr>
      </p:pic>
      <p:sp>
        <p:nvSpPr>
          <p:cNvPr id="577" name="Multiplication Sign 576">
            <a:extLst>
              <a:ext uri="{FF2B5EF4-FFF2-40B4-BE49-F238E27FC236}">
                <a16:creationId xmlns:a16="http://schemas.microsoft.com/office/drawing/2014/main" id="{9D479AD5-60D1-468C-9EE0-785003A8BB23}"/>
              </a:ext>
            </a:extLst>
          </p:cNvPr>
          <p:cNvSpPr/>
          <p:nvPr/>
        </p:nvSpPr>
        <p:spPr bwMode="auto">
          <a:xfrm>
            <a:off x="8460854" y="1736326"/>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8" name="Multiplication Sign 577">
            <a:extLst>
              <a:ext uri="{FF2B5EF4-FFF2-40B4-BE49-F238E27FC236}">
                <a16:creationId xmlns:a16="http://schemas.microsoft.com/office/drawing/2014/main" id="{CBA46379-CC9F-4686-8086-BEFC86A039C8}"/>
              </a:ext>
            </a:extLst>
          </p:cNvPr>
          <p:cNvSpPr/>
          <p:nvPr/>
        </p:nvSpPr>
        <p:spPr bwMode="auto">
          <a:xfrm>
            <a:off x="10146674" y="3418350"/>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0" name="Multiplication Sign 579">
            <a:extLst>
              <a:ext uri="{FF2B5EF4-FFF2-40B4-BE49-F238E27FC236}">
                <a16:creationId xmlns:a16="http://schemas.microsoft.com/office/drawing/2014/main" id="{1EBC1069-281B-4A14-B7D9-A9E32FE3A524}"/>
              </a:ext>
            </a:extLst>
          </p:cNvPr>
          <p:cNvSpPr/>
          <p:nvPr/>
        </p:nvSpPr>
        <p:spPr bwMode="auto">
          <a:xfrm>
            <a:off x="8443537" y="4568071"/>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1" name="Multiplication Sign 580">
            <a:extLst>
              <a:ext uri="{FF2B5EF4-FFF2-40B4-BE49-F238E27FC236}">
                <a16:creationId xmlns:a16="http://schemas.microsoft.com/office/drawing/2014/main" id="{78D8BBA0-5246-4C57-812C-ECF367292CFE}"/>
              </a:ext>
            </a:extLst>
          </p:cNvPr>
          <p:cNvSpPr/>
          <p:nvPr/>
        </p:nvSpPr>
        <p:spPr bwMode="auto">
          <a:xfrm>
            <a:off x="9350527" y="1393408"/>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2" name="Multiplication Sign 581">
            <a:extLst>
              <a:ext uri="{FF2B5EF4-FFF2-40B4-BE49-F238E27FC236}">
                <a16:creationId xmlns:a16="http://schemas.microsoft.com/office/drawing/2014/main" id="{D8B37204-AD7A-432F-B19E-30FD432BE9B7}"/>
              </a:ext>
            </a:extLst>
          </p:cNvPr>
          <p:cNvSpPr/>
          <p:nvPr/>
        </p:nvSpPr>
        <p:spPr bwMode="auto">
          <a:xfrm>
            <a:off x="9385058" y="4248852"/>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3" name="Multiplication Sign 582">
            <a:extLst>
              <a:ext uri="{FF2B5EF4-FFF2-40B4-BE49-F238E27FC236}">
                <a16:creationId xmlns:a16="http://schemas.microsoft.com/office/drawing/2014/main" id="{1CC6162C-2ACC-4E04-818C-834055DAE077}"/>
              </a:ext>
            </a:extLst>
          </p:cNvPr>
          <p:cNvSpPr/>
          <p:nvPr/>
        </p:nvSpPr>
        <p:spPr bwMode="auto">
          <a:xfrm>
            <a:off x="10085589" y="2757336"/>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4" name="Multiplication Sign 583">
            <a:extLst>
              <a:ext uri="{FF2B5EF4-FFF2-40B4-BE49-F238E27FC236}">
                <a16:creationId xmlns:a16="http://schemas.microsoft.com/office/drawing/2014/main" id="{1A9F971A-3490-4183-857F-8A9061830ED2}"/>
              </a:ext>
            </a:extLst>
          </p:cNvPr>
          <p:cNvSpPr/>
          <p:nvPr/>
        </p:nvSpPr>
        <p:spPr bwMode="auto">
          <a:xfrm>
            <a:off x="10067127" y="5645612"/>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492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randombar(horizontal)">
                                      <p:cBhvr>
                                        <p:cTn id="7" dur="500"/>
                                        <p:tgtEl>
                                          <p:spTgt spid="345"/>
                                        </p:tgtEl>
                                      </p:cBhvr>
                                    </p:animEffect>
                                  </p:childTnLst>
                                </p:cTn>
                              </p:par>
                              <p:par>
                                <p:cTn id="8" presetID="14" presetClass="exit" presetSubtype="10" fill="hold" nodeType="withEffect">
                                  <p:stCondLst>
                                    <p:cond delay="0"/>
                                  </p:stCondLst>
                                  <p:childTnLst>
                                    <p:animEffect transition="out" filter="randombar(horizontal)">
                                      <p:cBhvr>
                                        <p:cTn id="9" dur="500"/>
                                        <p:tgtEl>
                                          <p:spTgt spid="343"/>
                                        </p:tgtEl>
                                      </p:cBhvr>
                                    </p:animEffect>
                                    <p:set>
                                      <p:cBhvr>
                                        <p:cTn id="10" dur="1" fill="hold">
                                          <p:stCondLst>
                                            <p:cond delay="499"/>
                                          </p:stCondLst>
                                        </p:cTn>
                                        <p:tgtEl>
                                          <p:spTgt spid="343"/>
                                        </p:tgtEl>
                                        <p:attrNameLst>
                                          <p:attrName>style.visibility</p:attrName>
                                        </p:attrNameLst>
                                      </p:cBhvr>
                                      <p:to>
                                        <p:strVal val="hidden"/>
                                      </p:to>
                                    </p:set>
                                  </p:childTnLst>
                                </p:cTn>
                              </p:par>
                              <p:par>
                                <p:cTn id="11" presetID="14" presetClass="entr" presetSubtype="10" fill="hold" grpId="0" nodeType="withEffect">
                                  <p:stCondLst>
                                    <p:cond delay="200"/>
                                  </p:stCondLst>
                                  <p:childTnLst>
                                    <p:set>
                                      <p:cBhvr>
                                        <p:cTn id="12" dur="1" fill="hold">
                                          <p:stCondLst>
                                            <p:cond delay="0"/>
                                          </p:stCondLst>
                                        </p:cTn>
                                        <p:tgtEl>
                                          <p:spTgt spid="346"/>
                                        </p:tgtEl>
                                        <p:attrNameLst>
                                          <p:attrName>style.visibility</p:attrName>
                                        </p:attrNameLst>
                                      </p:cBhvr>
                                      <p:to>
                                        <p:strVal val="visible"/>
                                      </p:to>
                                    </p:set>
                                    <p:animEffect transition="in" filter="randombar(horizontal)">
                                      <p:cBhvr>
                                        <p:cTn id="13" dur="500"/>
                                        <p:tgtEl>
                                          <p:spTgt spid="346"/>
                                        </p:tgtEl>
                                      </p:cBhvr>
                                    </p:animEffect>
                                  </p:childTnLst>
                                </p:cTn>
                              </p:par>
                              <p:par>
                                <p:cTn id="14" presetID="14" presetClass="exit" presetSubtype="10" fill="hold" nodeType="withEffect">
                                  <p:stCondLst>
                                    <p:cond delay="200"/>
                                  </p:stCondLst>
                                  <p:childTnLst>
                                    <p:animEffect transition="out" filter="randombar(horizontal)">
                                      <p:cBhvr>
                                        <p:cTn id="15" dur="500"/>
                                        <p:tgtEl>
                                          <p:spTgt spid="335"/>
                                        </p:tgtEl>
                                      </p:cBhvr>
                                    </p:animEffect>
                                    <p:set>
                                      <p:cBhvr>
                                        <p:cTn id="16" dur="1" fill="hold">
                                          <p:stCondLst>
                                            <p:cond delay="499"/>
                                          </p:stCondLst>
                                        </p:cTn>
                                        <p:tgtEl>
                                          <p:spTgt spid="335"/>
                                        </p:tgtEl>
                                        <p:attrNameLst>
                                          <p:attrName>style.visibility</p:attrName>
                                        </p:attrNameLst>
                                      </p:cBhvr>
                                      <p:to>
                                        <p:strVal val="hidden"/>
                                      </p:to>
                                    </p:set>
                                  </p:childTnLst>
                                </p:cTn>
                              </p:par>
                              <p:par>
                                <p:cTn id="17" presetID="14" presetClass="entr" presetSubtype="10" fill="hold" grpId="0" nodeType="withEffect">
                                  <p:stCondLst>
                                    <p:cond delay="1800"/>
                                  </p:stCondLst>
                                  <p:childTnLst>
                                    <p:set>
                                      <p:cBhvr>
                                        <p:cTn id="18" dur="1" fill="hold">
                                          <p:stCondLst>
                                            <p:cond delay="0"/>
                                          </p:stCondLst>
                                        </p:cTn>
                                        <p:tgtEl>
                                          <p:spTgt spid="347"/>
                                        </p:tgtEl>
                                        <p:attrNameLst>
                                          <p:attrName>style.visibility</p:attrName>
                                        </p:attrNameLst>
                                      </p:cBhvr>
                                      <p:to>
                                        <p:strVal val="visible"/>
                                      </p:to>
                                    </p:set>
                                    <p:animEffect transition="in" filter="randombar(horizontal)">
                                      <p:cBhvr>
                                        <p:cTn id="19" dur="500"/>
                                        <p:tgtEl>
                                          <p:spTgt spid="347"/>
                                        </p:tgtEl>
                                      </p:cBhvr>
                                    </p:animEffect>
                                  </p:childTnLst>
                                </p:cTn>
                              </p:par>
                              <p:par>
                                <p:cTn id="20" presetID="14" presetClass="exit" presetSubtype="10" fill="hold" nodeType="withEffect">
                                  <p:stCondLst>
                                    <p:cond delay="1800"/>
                                  </p:stCondLst>
                                  <p:childTnLst>
                                    <p:animEffect transition="out" filter="randombar(horizontal)">
                                      <p:cBhvr>
                                        <p:cTn id="21" dur="500"/>
                                        <p:tgtEl>
                                          <p:spTgt spid="342"/>
                                        </p:tgtEl>
                                      </p:cBhvr>
                                    </p:animEffect>
                                    <p:set>
                                      <p:cBhvr>
                                        <p:cTn id="22" dur="1" fill="hold">
                                          <p:stCondLst>
                                            <p:cond delay="499"/>
                                          </p:stCondLst>
                                        </p:cTn>
                                        <p:tgtEl>
                                          <p:spTgt spid="342"/>
                                        </p:tgtEl>
                                        <p:attrNameLst>
                                          <p:attrName>style.visibility</p:attrName>
                                        </p:attrNameLst>
                                      </p:cBhvr>
                                      <p:to>
                                        <p:strVal val="hidden"/>
                                      </p:to>
                                    </p:set>
                                  </p:childTnLst>
                                </p:cTn>
                              </p:par>
                              <p:par>
                                <p:cTn id="23" presetID="14" presetClass="exit" presetSubtype="10" fill="hold" nodeType="withEffect">
                                  <p:stCondLst>
                                    <p:cond delay="1800"/>
                                  </p:stCondLst>
                                  <p:childTnLst>
                                    <p:animEffect transition="out" filter="randombar(horizontal)">
                                      <p:cBhvr>
                                        <p:cTn id="24" dur="500"/>
                                        <p:tgtEl>
                                          <p:spTgt spid="344"/>
                                        </p:tgtEl>
                                      </p:cBhvr>
                                    </p:animEffect>
                                    <p:set>
                                      <p:cBhvr>
                                        <p:cTn id="25" dur="1" fill="hold">
                                          <p:stCondLst>
                                            <p:cond delay="499"/>
                                          </p:stCondLst>
                                        </p:cTn>
                                        <p:tgtEl>
                                          <p:spTgt spid="344"/>
                                        </p:tgtEl>
                                        <p:attrNameLst>
                                          <p:attrName>style.visibility</p:attrName>
                                        </p:attrNameLst>
                                      </p:cBhvr>
                                      <p:to>
                                        <p:strVal val="hidden"/>
                                      </p:to>
                                    </p:set>
                                  </p:childTnLst>
                                </p:cTn>
                              </p:par>
                              <p:par>
                                <p:cTn id="26" presetID="14" presetClass="entr" presetSubtype="10" fill="hold" grpId="0" nodeType="withEffect">
                                  <p:stCondLst>
                                    <p:cond delay="900"/>
                                  </p:stCondLst>
                                  <p:childTnLst>
                                    <p:set>
                                      <p:cBhvr>
                                        <p:cTn id="27" dur="1" fill="hold">
                                          <p:stCondLst>
                                            <p:cond delay="0"/>
                                          </p:stCondLst>
                                        </p:cTn>
                                        <p:tgtEl>
                                          <p:spTgt spid="348"/>
                                        </p:tgtEl>
                                        <p:attrNameLst>
                                          <p:attrName>style.visibility</p:attrName>
                                        </p:attrNameLst>
                                      </p:cBhvr>
                                      <p:to>
                                        <p:strVal val="visible"/>
                                      </p:to>
                                    </p:set>
                                    <p:animEffect transition="in" filter="randombar(horizontal)">
                                      <p:cBhvr>
                                        <p:cTn id="28" dur="500"/>
                                        <p:tgtEl>
                                          <p:spTgt spid="3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9"/>
                                        </p:tgtEl>
                                        <p:attrNameLst>
                                          <p:attrName>style.visibility</p:attrName>
                                        </p:attrNameLst>
                                      </p:cBhvr>
                                      <p:to>
                                        <p:strVal val="visible"/>
                                      </p:to>
                                    </p:set>
                                    <p:animEffect transition="in" filter="fade">
                                      <p:cBhvr>
                                        <p:cTn id="33" dur="500"/>
                                        <p:tgtEl>
                                          <p:spTgt spid="34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349"/>
                                        </p:tgtEl>
                                      </p:cBhvr>
                                    </p:animEffect>
                                    <p:set>
                                      <p:cBhvr>
                                        <p:cTn id="41" dur="1" fill="hold">
                                          <p:stCondLst>
                                            <p:cond delay="499"/>
                                          </p:stCondLst>
                                        </p:cTn>
                                        <p:tgtEl>
                                          <p:spTgt spid="34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41"/>
                                        </p:tgtEl>
                                      </p:cBhvr>
                                    </p:animEffect>
                                    <p:set>
                                      <p:cBhvr>
                                        <p:cTn id="47" dur="1" fill="hold">
                                          <p:stCondLst>
                                            <p:cond delay="499"/>
                                          </p:stCondLst>
                                        </p:cTn>
                                        <p:tgtEl>
                                          <p:spTgt spid="34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45"/>
                                        </p:tgtEl>
                                      </p:cBhvr>
                                    </p:animEffect>
                                    <p:set>
                                      <p:cBhvr>
                                        <p:cTn id="50" dur="1" fill="hold">
                                          <p:stCondLst>
                                            <p:cond delay="499"/>
                                          </p:stCondLst>
                                        </p:cTn>
                                        <p:tgtEl>
                                          <p:spTgt spid="34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46"/>
                                        </p:tgtEl>
                                      </p:cBhvr>
                                    </p:animEffect>
                                    <p:set>
                                      <p:cBhvr>
                                        <p:cTn id="53" dur="1" fill="hold">
                                          <p:stCondLst>
                                            <p:cond delay="499"/>
                                          </p:stCondLst>
                                        </p:cTn>
                                        <p:tgtEl>
                                          <p:spTgt spid="34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47"/>
                                        </p:tgtEl>
                                      </p:cBhvr>
                                    </p:animEffect>
                                    <p:set>
                                      <p:cBhvr>
                                        <p:cTn id="56" dur="1" fill="hold">
                                          <p:stCondLst>
                                            <p:cond delay="499"/>
                                          </p:stCondLst>
                                        </p:cTn>
                                        <p:tgtEl>
                                          <p:spTgt spid="34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48"/>
                                        </p:tgtEl>
                                      </p:cBhvr>
                                    </p:animEffect>
                                    <p:set>
                                      <p:cBhvr>
                                        <p:cTn id="59" dur="1" fill="hold">
                                          <p:stCondLst>
                                            <p:cond delay="499"/>
                                          </p:stCondLst>
                                        </p:cTn>
                                        <p:tgtEl>
                                          <p:spTgt spid="348"/>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100"/>
                                        <p:tgtEl>
                                          <p:spTgt spid="80"/>
                                        </p:tgtEl>
                                      </p:cBhvr>
                                    </p:animEffect>
                                  </p:childTnLst>
                                </p:cTn>
                              </p:par>
                              <p:par>
                                <p:cTn id="67" presetID="10" presetClass="entr" presetSubtype="0" fill="hold" nodeType="withEffect">
                                  <p:stCondLst>
                                    <p:cond delay="0"/>
                                  </p:stCondLst>
                                  <p:childTnLst>
                                    <p:set>
                                      <p:cBhvr>
                                        <p:cTn id="68" dur="1" fill="hold">
                                          <p:stCondLst>
                                            <p:cond delay="0"/>
                                          </p:stCondLst>
                                        </p:cTn>
                                        <p:tgtEl>
                                          <p:spTgt spid="322"/>
                                        </p:tgtEl>
                                        <p:attrNameLst>
                                          <p:attrName>style.visibility</p:attrName>
                                        </p:attrNameLst>
                                      </p:cBhvr>
                                      <p:to>
                                        <p:strVal val="visible"/>
                                      </p:to>
                                    </p:set>
                                    <p:animEffect transition="in" filter="fade">
                                      <p:cBhvr>
                                        <p:cTn id="69" dur="100"/>
                                        <p:tgtEl>
                                          <p:spTgt spid="322"/>
                                        </p:tgtEl>
                                      </p:cBhvr>
                                    </p:animEffect>
                                  </p:childTnLst>
                                </p:cTn>
                              </p:par>
                            </p:childTnLst>
                          </p:cTn>
                        </p:par>
                        <p:par>
                          <p:cTn id="70" fill="hold">
                            <p:stCondLst>
                              <p:cond delay="600"/>
                            </p:stCondLst>
                            <p:childTnLst>
                              <p:par>
                                <p:cTn id="71" presetID="10" presetClass="entr" presetSubtype="0" fill="hold" nodeType="afterEffect">
                                  <p:stCondLst>
                                    <p:cond delay="0"/>
                                  </p:stCondLst>
                                  <p:childTnLst>
                                    <p:set>
                                      <p:cBhvr>
                                        <p:cTn id="72" dur="1" fill="hold">
                                          <p:stCondLst>
                                            <p:cond delay="0"/>
                                          </p:stCondLst>
                                        </p:cTn>
                                        <p:tgtEl>
                                          <p:spTgt spid="575"/>
                                        </p:tgtEl>
                                        <p:attrNameLst>
                                          <p:attrName>style.visibility</p:attrName>
                                        </p:attrNameLst>
                                      </p:cBhvr>
                                      <p:to>
                                        <p:strVal val="visible"/>
                                      </p:to>
                                    </p:set>
                                    <p:animEffect transition="in" filter="fade">
                                      <p:cBhvr>
                                        <p:cTn id="73" dur="100"/>
                                        <p:tgtEl>
                                          <p:spTgt spid="57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5"/>
                                        </p:tgtEl>
                                        <p:attrNameLst>
                                          <p:attrName>style.visibility</p:attrName>
                                        </p:attrNameLst>
                                      </p:cBhvr>
                                      <p:to>
                                        <p:strVal val="visible"/>
                                      </p:to>
                                    </p:set>
                                    <p:animEffect transition="in" filter="fade">
                                      <p:cBhvr>
                                        <p:cTn id="76" dur="100"/>
                                        <p:tgtEl>
                                          <p:spTgt spid="325"/>
                                        </p:tgtEl>
                                      </p:cBhvr>
                                    </p:animEffect>
                                  </p:childTnLst>
                                </p:cTn>
                              </p:par>
                            </p:childTnLst>
                          </p:cTn>
                        </p:par>
                        <p:par>
                          <p:cTn id="77" fill="hold">
                            <p:stCondLst>
                              <p:cond delay="700"/>
                            </p:stCondLst>
                            <p:childTnLst>
                              <p:par>
                                <p:cTn id="78" presetID="10" presetClass="entr" presetSubtype="0"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
                                        <p:tgtEl>
                                          <p:spTgt spid="20"/>
                                        </p:tgtEl>
                                      </p:cBhvr>
                                    </p:animEffect>
                                  </p:childTnLst>
                                </p:cTn>
                              </p:par>
                            </p:childTnLst>
                          </p:cTn>
                        </p:par>
                        <p:par>
                          <p:cTn id="81" fill="hold">
                            <p:stCondLst>
                              <p:cond delay="800"/>
                            </p:stCondLst>
                            <p:childTnLst>
                              <p:par>
                                <p:cTn id="82" presetID="14" presetClass="entr" presetSubtype="10" fill="hold" grpId="0" nodeType="afterEffect">
                                  <p:stCondLst>
                                    <p:cond delay="0"/>
                                  </p:stCondLst>
                                  <p:childTnLst>
                                    <p:set>
                                      <p:cBhvr>
                                        <p:cTn id="83" dur="1" fill="hold">
                                          <p:stCondLst>
                                            <p:cond delay="0"/>
                                          </p:stCondLst>
                                        </p:cTn>
                                        <p:tgtEl>
                                          <p:spTgt spid="323"/>
                                        </p:tgtEl>
                                        <p:attrNameLst>
                                          <p:attrName>style.visibility</p:attrName>
                                        </p:attrNameLst>
                                      </p:cBhvr>
                                      <p:to>
                                        <p:strVal val="visible"/>
                                      </p:to>
                                    </p:set>
                                    <p:animEffect transition="in" filter="randombar(horizontal)">
                                      <p:cBhvr>
                                        <p:cTn id="84" dur="100"/>
                                        <p:tgtEl>
                                          <p:spTgt spid="323"/>
                                        </p:tgtEl>
                                      </p:cBhvr>
                                    </p:animEffect>
                                  </p:childTnLst>
                                </p:cTn>
                              </p:par>
                            </p:childTnLst>
                          </p:cTn>
                        </p:par>
                        <p:par>
                          <p:cTn id="85" fill="hold">
                            <p:stCondLst>
                              <p:cond delay="900"/>
                            </p:stCondLst>
                            <p:childTnLst>
                              <p:par>
                                <p:cTn id="86" presetID="22" presetClass="entr" presetSubtype="8" fill="hold"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100"/>
                                        <p:tgtEl>
                                          <p:spTgt spid="42"/>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
                                        <p:tgtEl>
                                          <p:spTgt spid="21"/>
                                        </p:tgtEl>
                                      </p:cBhvr>
                                    </p:animEffect>
                                  </p:childTnLst>
                                </p:cTn>
                              </p:par>
                            </p:childTnLst>
                          </p:cTn>
                        </p:par>
                        <p:par>
                          <p:cTn id="93" fill="hold">
                            <p:stCondLst>
                              <p:cond delay="1100"/>
                            </p:stCondLst>
                            <p:childTnLst>
                              <p:par>
                                <p:cTn id="94" presetID="22" presetClass="entr" presetSubtype="8" fill="hold" nodeType="after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left)">
                                      <p:cBhvr>
                                        <p:cTn id="96" dur="100"/>
                                        <p:tgtEl>
                                          <p:spTgt spid="44"/>
                                        </p:tgtEl>
                                      </p:cBhvr>
                                    </p:animEffect>
                                  </p:childTnLst>
                                </p:cTn>
                              </p:par>
                            </p:childTnLst>
                          </p:cTn>
                        </p:par>
                        <p:par>
                          <p:cTn id="97" fill="hold">
                            <p:stCondLst>
                              <p:cond delay="1200"/>
                            </p:stCondLst>
                            <p:childTnLst>
                              <p:par>
                                <p:cTn id="98" presetID="14" presetClass="entr" presetSubtype="10"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randombar(horizontal)">
                                      <p:cBhvr>
                                        <p:cTn id="100" dur="100"/>
                                        <p:tgtEl>
                                          <p:spTgt spid="39"/>
                                        </p:tgtEl>
                                      </p:cBhvr>
                                    </p:animEffect>
                                  </p:childTnLst>
                                </p:cTn>
                              </p:par>
                            </p:childTnLst>
                          </p:cTn>
                        </p:par>
                        <p:par>
                          <p:cTn id="101" fill="hold">
                            <p:stCondLst>
                              <p:cond delay="1300"/>
                            </p:stCondLst>
                            <p:childTnLst>
                              <p:par>
                                <p:cTn id="102" presetID="10" presetClass="entr" presetSubtype="0" fill="hold" nodeType="after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100"/>
                                        <p:tgtEl>
                                          <p:spTgt spid="75"/>
                                        </p:tgtEl>
                                      </p:cBhvr>
                                    </p:animEffect>
                                  </p:childTnLst>
                                </p:cTn>
                              </p:par>
                            </p:childTnLst>
                          </p:cTn>
                        </p:par>
                        <p:par>
                          <p:cTn id="105" fill="hold">
                            <p:stCondLst>
                              <p:cond delay="1400"/>
                            </p:stCondLst>
                            <p:childTnLst>
                              <p:par>
                                <p:cTn id="106" presetID="10" presetClass="entr" presetSubtype="0"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100"/>
                                        <p:tgtEl>
                                          <p:spTgt spid="76"/>
                                        </p:tgtEl>
                                      </p:cBhvr>
                                    </p:animEffect>
                                  </p:childTnLst>
                                </p:cTn>
                              </p:par>
                            </p:childTnLst>
                          </p:cTn>
                        </p:par>
                        <p:par>
                          <p:cTn id="109" fill="hold">
                            <p:stCondLst>
                              <p:cond delay="1500"/>
                            </p:stCondLst>
                            <p:childTnLst>
                              <p:par>
                                <p:cTn id="110" presetID="14" presetClass="entr" presetSubtype="10" fill="hold" nodeType="afterEffect">
                                  <p:stCondLst>
                                    <p:cond delay="0"/>
                                  </p:stCondLst>
                                  <p:childTnLst>
                                    <p:set>
                                      <p:cBhvr>
                                        <p:cTn id="111" dur="1" fill="hold">
                                          <p:stCondLst>
                                            <p:cond delay="0"/>
                                          </p:stCondLst>
                                        </p:cTn>
                                        <p:tgtEl>
                                          <p:spTgt spid="372"/>
                                        </p:tgtEl>
                                        <p:attrNameLst>
                                          <p:attrName>style.visibility</p:attrName>
                                        </p:attrNameLst>
                                      </p:cBhvr>
                                      <p:to>
                                        <p:strVal val="visible"/>
                                      </p:to>
                                    </p:set>
                                    <p:animEffect transition="in" filter="randombar(horizontal)">
                                      <p:cBhvr>
                                        <p:cTn id="112" dur="100"/>
                                        <p:tgtEl>
                                          <p:spTgt spid="372"/>
                                        </p:tgtEl>
                                      </p:cBhvr>
                                    </p:animEffect>
                                  </p:childTnLst>
                                </p:cTn>
                              </p:par>
                            </p:childTnLst>
                          </p:cTn>
                        </p:par>
                        <p:par>
                          <p:cTn id="113" fill="hold">
                            <p:stCondLst>
                              <p:cond delay="1600"/>
                            </p:stCondLst>
                            <p:childTnLst>
                              <p:par>
                                <p:cTn id="114" presetID="14" presetClass="entr" presetSubtype="10" fill="hold" nodeType="afterEffect">
                                  <p:stCondLst>
                                    <p:cond delay="0"/>
                                  </p:stCondLst>
                                  <p:childTnLst>
                                    <p:set>
                                      <p:cBhvr>
                                        <p:cTn id="115" dur="1" fill="hold">
                                          <p:stCondLst>
                                            <p:cond delay="0"/>
                                          </p:stCondLst>
                                        </p:cTn>
                                        <p:tgtEl>
                                          <p:spTgt spid="408"/>
                                        </p:tgtEl>
                                        <p:attrNameLst>
                                          <p:attrName>style.visibility</p:attrName>
                                        </p:attrNameLst>
                                      </p:cBhvr>
                                      <p:to>
                                        <p:strVal val="visible"/>
                                      </p:to>
                                    </p:set>
                                    <p:animEffect transition="in" filter="randombar(horizontal)">
                                      <p:cBhvr>
                                        <p:cTn id="116" dur="100"/>
                                        <p:tgtEl>
                                          <p:spTgt spid="408"/>
                                        </p:tgtEl>
                                      </p:cBhvr>
                                    </p:animEffect>
                                  </p:childTnLst>
                                </p:cTn>
                              </p:par>
                            </p:childTnLst>
                          </p:cTn>
                        </p:par>
                        <p:par>
                          <p:cTn id="117" fill="hold">
                            <p:stCondLst>
                              <p:cond delay="1700"/>
                            </p:stCondLst>
                            <p:childTnLst>
                              <p:par>
                                <p:cTn id="118" presetID="14" presetClass="entr" presetSubtype="10" fill="hold" nodeType="afterEffect">
                                  <p:stCondLst>
                                    <p:cond delay="0"/>
                                  </p:stCondLst>
                                  <p:childTnLst>
                                    <p:set>
                                      <p:cBhvr>
                                        <p:cTn id="119" dur="1" fill="hold">
                                          <p:stCondLst>
                                            <p:cond delay="0"/>
                                          </p:stCondLst>
                                        </p:cTn>
                                        <p:tgtEl>
                                          <p:spTgt spid="354"/>
                                        </p:tgtEl>
                                        <p:attrNameLst>
                                          <p:attrName>style.visibility</p:attrName>
                                        </p:attrNameLst>
                                      </p:cBhvr>
                                      <p:to>
                                        <p:strVal val="visible"/>
                                      </p:to>
                                    </p:set>
                                    <p:animEffect transition="in" filter="randombar(horizontal)">
                                      <p:cBhvr>
                                        <p:cTn id="120" dur="100"/>
                                        <p:tgtEl>
                                          <p:spTgt spid="354"/>
                                        </p:tgtEl>
                                      </p:cBhvr>
                                    </p:animEffect>
                                  </p:childTnLst>
                                </p:cTn>
                              </p:par>
                            </p:childTnLst>
                          </p:cTn>
                        </p:par>
                        <p:par>
                          <p:cTn id="121" fill="hold">
                            <p:stCondLst>
                              <p:cond delay="1800"/>
                            </p:stCondLst>
                            <p:childTnLst>
                              <p:par>
                                <p:cTn id="122" presetID="14" presetClass="entr" presetSubtype="10" fill="hold" nodeType="afterEffect">
                                  <p:stCondLst>
                                    <p:cond delay="0"/>
                                  </p:stCondLst>
                                  <p:childTnLst>
                                    <p:set>
                                      <p:cBhvr>
                                        <p:cTn id="123" dur="1" fill="hold">
                                          <p:stCondLst>
                                            <p:cond delay="0"/>
                                          </p:stCondLst>
                                        </p:cTn>
                                        <p:tgtEl>
                                          <p:spTgt spid="390"/>
                                        </p:tgtEl>
                                        <p:attrNameLst>
                                          <p:attrName>style.visibility</p:attrName>
                                        </p:attrNameLst>
                                      </p:cBhvr>
                                      <p:to>
                                        <p:strVal val="visible"/>
                                      </p:to>
                                    </p:set>
                                    <p:animEffect transition="in" filter="randombar(horizontal)">
                                      <p:cBhvr>
                                        <p:cTn id="124" dur="100"/>
                                        <p:tgtEl>
                                          <p:spTgt spid="390"/>
                                        </p:tgtEl>
                                      </p:cBhvr>
                                    </p:animEffect>
                                  </p:childTnLst>
                                </p:cTn>
                              </p:par>
                            </p:childTnLst>
                          </p:cTn>
                        </p:par>
                        <p:par>
                          <p:cTn id="125" fill="hold">
                            <p:stCondLst>
                              <p:cond delay="1900"/>
                            </p:stCondLst>
                            <p:childTnLst>
                              <p:par>
                                <p:cTn id="126" presetID="14" presetClass="entr" presetSubtype="10" fill="hold" nodeType="afterEffect">
                                  <p:stCondLst>
                                    <p:cond delay="0"/>
                                  </p:stCondLst>
                                  <p:childTnLst>
                                    <p:set>
                                      <p:cBhvr>
                                        <p:cTn id="127" dur="1" fill="hold">
                                          <p:stCondLst>
                                            <p:cond delay="0"/>
                                          </p:stCondLst>
                                        </p:cTn>
                                        <p:tgtEl>
                                          <p:spTgt spid="426"/>
                                        </p:tgtEl>
                                        <p:attrNameLst>
                                          <p:attrName>style.visibility</p:attrName>
                                        </p:attrNameLst>
                                      </p:cBhvr>
                                      <p:to>
                                        <p:strVal val="visible"/>
                                      </p:to>
                                    </p:set>
                                    <p:animEffect transition="in" filter="randombar(horizontal)">
                                      <p:cBhvr>
                                        <p:cTn id="128" dur="100"/>
                                        <p:tgtEl>
                                          <p:spTgt spid="426"/>
                                        </p:tgtEl>
                                      </p:cBhvr>
                                    </p:animEffect>
                                  </p:childTnLst>
                                </p:cTn>
                              </p:par>
                            </p:childTnLst>
                          </p:cTn>
                        </p:par>
                        <p:par>
                          <p:cTn id="129" fill="hold">
                            <p:stCondLst>
                              <p:cond delay="2000"/>
                            </p:stCondLst>
                            <p:childTnLst>
                              <p:par>
                                <p:cTn id="130" presetID="14" presetClass="entr" presetSubtype="10" fill="hold" nodeType="afterEffect">
                                  <p:stCondLst>
                                    <p:cond delay="0"/>
                                  </p:stCondLst>
                                  <p:childTnLst>
                                    <p:set>
                                      <p:cBhvr>
                                        <p:cTn id="131" dur="1" fill="hold">
                                          <p:stCondLst>
                                            <p:cond delay="0"/>
                                          </p:stCondLst>
                                        </p:cTn>
                                        <p:tgtEl>
                                          <p:spTgt spid="444"/>
                                        </p:tgtEl>
                                        <p:attrNameLst>
                                          <p:attrName>style.visibility</p:attrName>
                                        </p:attrNameLst>
                                      </p:cBhvr>
                                      <p:to>
                                        <p:strVal val="visible"/>
                                      </p:to>
                                    </p:set>
                                    <p:animEffect transition="in" filter="randombar(horizontal)">
                                      <p:cBhvr>
                                        <p:cTn id="132" dur="100"/>
                                        <p:tgtEl>
                                          <p:spTgt spid="44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340"/>
                                        </p:tgtEl>
                                        <p:attrNameLst>
                                          <p:attrName>style.visibility</p:attrName>
                                        </p:attrNameLst>
                                      </p:cBhvr>
                                      <p:to>
                                        <p:strVal val="visible"/>
                                      </p:to>
                                    </p:set>
                                    <p:animEffect transition="in" filter="wipe(right)">
                                      <p:cBhvr>
                                        <p:cTn id="137" dur="500"/>
                                        <p:tgtEl>
                                          <p:spTgt spid="340"/>
                                        </p:tgtEl>
                                      </p:cBhvr>
                                    </p:animEffect>
                                  </p:childTnLst>
                                </p:cTn>
                              </p:par>
                            </p:childTnLst>
                          </p:cTn>
                        </p:par>
                        <p:par>
                          <p:cTn id="138" fill="hold">
                            <p:stCondLst>
                              <p:cond delay="500"/>
                            </p:stCondLst>
                            <p:childTnLst>
                              <p:par>
                                <p:cTn id="139" presetID="10" presetClass="entr" presetSubtype="0" fill="hold" nodeType="afterEffect">
                                  <p:stCondLst>
                                    <p:cond delay="0"/>
                                  </p:stCondLst>
                                  <p:childTnLst>
                                    <p:set>
                                      <p:cBhvr>
                                        <p:cTn id="140" dur="1" fill="hold">
                                          <p:stCondLst>
                                            <p:cond delay="0"/>
                                          </p:stCondLst>
                                        </p:cTn>
                                        <p:tgtEl>
                                          <p:spTgt spid="326"/>
                                        </p:tgtEl>
                                        <p:attrNameLst>
                                          <p:attrName>style.visibility</p:attrName>
                                        </p:attrNameLst>
                                      </p:cBhvr>
                                      <p:to>
                                        <p:strVal val="visible"/>
                                      </p:to>
                                    </p:set>
                                    <p:animEffect transition="in" filter="fade">
                                      <p:cBhvr>
                                        <p:cTn id="141" dur="200"/>
                                        <p:tgtEl>
                                          <p:spTgt spid="326"/>
                                        </p:tgtEl>
                                      </p:cBhvr>
                                    </p:animEffect>
                                  </p:childTnLst>
                                </p:cTn>
                              </p:par>
                            </p:childTnLst>
                          </p:cTn>
                        </p:par>
                        <p:par>
                          <p:cTn id="142" fill="hold">
                            <p:stCondLst>
                              <p:cond delay="700"/>
                            </p:stCondLst>
                            <p:childTnLst>
                              <p:par>
                                <p:cTn id="143" presetID="10" presetClass="entr" presetSubtype="0" fill="hold" nodeType="afterEffect">
                                  <p:stCondLst>
                                    <p:cond delay="0"/>
                                  </p:stCondLst>
                                  <p:childTnLst>
                                    <p:set>
                                      <p:cBhvr>
                                        <p:cTn id="144" dur="1" fill="hold">
                                          <p:stCondLst>
                                            <p:cond delay="0"/>
                                          </p:stCondLst>
                                        </p:cTn>
                                        <p:tgtEl>
                                          <p:spTgt spid="576"/>
                                        </p:tgtEl>
                                        <p:attrNameLst>
                                          <p:attrName>style.visibility</p:attrName>
                                        </p:attrNameLst>
                                      </p:cBhvr>
                                      <p:to>
                                        <p:strVal val="visible"/>
                                      </p:to>
                                    </p:set>
                                    <p:animEffect transition="in" filter="fade">
                                      <p:cBhvr>
                                        <p:cTn id="145" dur="200"/>
                                        <p:tgtEl>
                                          <p:spTgt spid="576"/>
                                        </p:tgtEl>
                                      </p:cBhvr>
                                    </p:animEffect>
                                  </p:childTnLst>
                                </p:cTn>
                              </p:par>
                            </p:childTnLst>
                          </p:cTn>
                        </p:par>
                        <p:par>
                          <p:cTn id="146" fill="hold">
                            <p:stCondLst>
                              <p:cond delay="900"/>
                            </p:stCondLst>
                            <p:childTnLst>
                              <p:par>
                                <p:cTn id="147" presetID="10" presetClass="entr" presetSubtype="0" fill="hold" nodeType="afterEffect">
                                  <p:stCondLst>
                                    <p:cond delay="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200"/>
                                        <p:tgtEl>
                                          <p:spTgt spid="81"/>
                                        </p:tgtEl>
                                      </p:cBhvr>
                                    </p:animEffect>
                                  </p:childTnLst>
                                </p:cTn>
                              </p:par>
                            </p:childTnLst>
                          </p:cTn>
                        </p:par>
                        <p:par>
                          <p:cTn id="150" fill="hold">
                            <p:stCondLst>
                              <p:cond delay="1100"/>
                            </p:stCondLst>
                            <p:childTnLst>
                              <p:par>
                                <p:cTn id="151" presetID="22" presetClass="entr" presetSubtype="1" fill="hold" nodeType="after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wipe(up)">
                                      <p:cBhvr>
                                        <p:cTn id="153" dur="200"/>
                                        <p:tgtEl>
                                          <p:spTgt spid="57"/>
                                        </p:tgtEl>
                                      </p:cBhvr>
                                    </p:animEffect>
                                  </p:childTnLst>
                                </p:cTn>
                              </p:par>
                            </p:childTnLst>
                          </p:cTn>
                        </p:par>
                        <p:par>
                          <p:cTn id="154" fill="hold">
                            <p:stCondLst>
                              <p:cond delay="1300"/>
                            </p:stCondLst>
                            <p:childTnLst>
                              <p:par>
                                <p:cTn id="155" presetID="10" presetClass="entr" presetSubtype="0" fill="hold" nodeType="after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200"/>
                                        <p:tgtEl>
                                          <p:spTgt spid="55"/>
                                        </p:tgtEl>
                                      </p:cBhvr>
                                    </p:animEffect>
                                  </p:childTnLst>
                                </p:cTn>
                              </p:par>
                            </p:childTnLst>
                          </p:cTn>
                        </p:par>
                        <p:par>
                          <p:cTn id="158" fill="hold">
                            <p:stCondLst>
                              <p:cond delay="1500"/>
                            </p:stCondLst>
                            <p:childTnLst>
                              <p:par>
                                <p:cTn id="159" presetID="14" presetClass="entr" presetSubtype="10" fill="hold" grpId="0" nodeType="afterEffect">
                                  <p:stCondLst>
                                    <p:cond delay="0"/>
                                  </p:stCondLst>
                                  <p:childTnLst>
                                    <p:set>
                                      <p:cBhvr>
                                        <p:cTn id="160" dur="1" fill="hold">
                                          <p:stCondLst>
                                            <p:cond delay="0"/>
                                          </p:stCondLst>
                                        </p:cTn>
                                        <p:tgtEl>
                                          <p:spTgt spid="96"/>
                                        </p:tgtEl>
                                        <p:attrNameLst>
                                          <p:attrName>style.visibility</p:attrName>
                                        </p:attrNameLst>
                                      </p:cBhvr>
                                      <p:to>
                                        <p:strVal val="visible"/>
                                      </p:to>
                                    </p:set>
                                    <p:animEffect transition="in" filter="randombar(horizontal)">
                                      <p:cBhvr>
                                        <p:cTn id="161" dur="200"/>
                                        <p:tgtEl>
                                          <p:spTgt spid="96"/>
                                        </p:tgtEl>
                                      </p:cBhvr>
                                    </p:animEffect>
                                  </p:childTnLst>
                                </p:cTn>
                              </p:par>
                              <p:par>
                                <p:cTn id="162" presetID="10" presetClass="entr" presetSubtype="0" fill="hold" nodeType="withEffect">
                                  <p:stCondLst>
                                    <p:cond delay="0"/>
                                  </p:stCondLst>
                                  <p:childTnLst>
                                    <p:set>
                                      <p:cBhvr>
                                        <p:cTn id="163" dur="1" fill="hold">
                                          <p:stCondLst>
                                            <p:cond delay="0"/>
                                          </p:stCondLst>
                                        </p:cTn>
                                        <p:tgtEl>
                                          <p:spTgt spid="97"/>
                                        </p:tgtEl>
                                        <p:attrNameLst>
                                          <p:attrName>style.visibility</p:attrName>
                                        </p:attrNameLst>
                                      </p:cBhvr>
                                      <p:to>
                                        <p:strVal val="visible"/>
                                      </p:to>
                                    </p:set>
                                    <p:animEffect transition="in" filter="fade">
                                      <p:cBhvr>
                                        <p:cTn id="164" dur="200"/>
                                        <p:tgtEl>
                                          <p:spTgt spid="97"/>
                                        </p:tgtEl>
                                      </p:cBhvr>
                                    </p:animEffect>
                                  </p:childTnLst>
                                </p:cTn>
                              </p:par>
                            </p:childTnLst>
                          </p:cTn>
                        </p:par>
                        <p:par>
                          <p:cTn id="165" fill="hold">
                            <p:stCondLst>
                              <p:cond delay="1700"/>
                            </p:stCondLst>
                            <p:childTnLst>
                              <p:par>
                                <p:cTn id="166" presetID="10" presetClass="entr" presetSubtype="0" fill="hold" nodeType="afterEffect">
                                  <p:stCondLst>
                                    <p:cond delay="0"/>
                                  </p:stCondLst>
                                  <p:childTnLst>
                                    <p:set>
                                      <p:cBhvr>
                                        <p:cTn id="167" dur="1" fill="hold">
                                          <p:stCondLst>
                                            <p:cond delay="0"/>
                                          </p:stCondLst>
                                        </p:cTn>
                                        <p:tgtEl>
                                          <p:spTgt spid="98"/>
                                        </p:tgtEl>
                                        <p:attrNameLst>
                                          <p:attrName>style.visibility</p:attrName>
                                        </p:attrNameLst>
                                      </p:cBhvr>
                                      <p:to>
                                        <p:strVal val="visible"/>
                                      </p:to>
                                    </p:set>
                                    <p:animEffect transition="in" filter="fade">
                                      <p:cBhvr>
                                        <p:cTn id="168" dur="200"/>
                                        <p:tgtEl>
                                          <p:spTgt spid="98"/>
                                        </p:tgtEl>
                                      </p:cBhvr>
                                    </p:animEffect>
                                  </p:childTnLst>
                                </p:cTn>
                              </p:par>
                            </p:childTnLst>
                          </p:cTn>
                        </p:par>
                        <p:par>
                          <p:cTn id="169" fill="hold">
                            <p:stCondLst>
                              <p:cond delay="1900"/>
                            </p:stCondLst>
                            <p:childTnLst>
                              <p:par>
                                <p:cTn id="170" presetID="14" presetClass="entr" presetSubtype="10" fill="hold" nodeType="afterEffect">
                                  <p:stCondLst>
                                    <p:cond delay="0"/>
                                  </p:stCondLst>
                                  <p:childTnLst>
                                    <p:set>
                                      <p:cBhvr>
                                        <p:cTn id="171" dur="1" fill="hold">
                                          <p:stCondLst>
                                            <p:cond delay="0"/>
                                          </p:stCondLst>
                                        </p:cTn>
                                        <p:tgtEl>
                                          <p:spTgt spid="484"/>
                                        </p:tgtEl>
                                        <p:attrNameLst>
                                          <p:attrName>style.visibility</p:attrName>
                                        </p:attrNameLst>
                                      </p:cBhvr>
                                      <p:to>
                                        <p:strVal val="visible"/>
                                      </p:to>
                                    </p:set>
                                    <p:animEffect transition="in" filter="randombar(horizontal)">
                                      <p:cBhvr>
                                        <p:cTn id="172" dur="200"/>
                                        <p:tgtEl>
                                          <p:spTgt spid="484"/>
                                        </p:tgtEl>
                                      </p:cBhvr>
                                    </p:animEffect>
                                  </p:childTnLst>
                                </p:cTn>
                              </p:par>
                              <p:par>
                                <p:cTn id="173" presetID="14" presetClass="entr" presetSubtype="10" fill="hold" nodeType="withEffect">
                                  <p:stCondLst>
                                    <p:cond delay="300"/>
                                  </p:stCondLst>
                                  <p:childTnLst>
                                    <p:set>
                                      <p:cBhvr>
                                        <p:cTn id="174" dur="1" fill="hold">
                                          <p:stCondLst>
                                            <p:cond delay="0"/>
                                          </p:stCondLst>
                                        </p:cTn>
                                        <p:tgtEl>
                                          <p:spTgt spid="520"/>
                                        </p:tgtEl>
                                        <p:attrNameLst>
                                          <p:attrName>style.visibility</p:attrName>
                                        </p:attrNameLst>
                                      </p:cBhvr>
                                      <p:to>
                                        <p:strVal val="visible"/>
                                      </p:to>
                                    </p:set>
                                    <p:animEffect transition="in" filter="randombar(horizontal)">
                                      <p:cBhvr>
                                        <p:cTn id="175" dur="200"/>
                                        <p:tgtEl>
                                          <p:spTgt spid="520"/>
                                        </p:tgtEl>
                                      </p:cBhvr>
                                    </p:animEffect>
                                  </p:childTnLst>
                                </p:cTn>
                              </p:par>
                              <p:par>
                                <p:cTn id="176" presetID="14" presetClass="entr" presetSubtype="10" fill="hold" nodeType="withEffect">
                                  <p:stCondLst>
                                    <p:cond delay="500"/>
                                  </p:stCondLst>
                                  <p:childTnLst>
                                    <p:set>
                                      <p:cBhvr>
                                        <p:cTn id="177" dur="1" fill="hold">
                                          <p:stCondLst>
                                            <p:cond delay="0"/>
                                          </p:stCondLst>
                                        </p:cTn>
                                        <p:tgtEl>
                                          <p:spTgt spid="466"/>
                                        </p:tgtEl>
                                        <p:attrNameLst>
                                          <p:attrName>style.visibility</p:attrName>
                                        </p:attrNameLst>
                                      </p:cBhvr>
                                      <p:to>
                                        <p:strVal val="visible"/>
                                      </p:to>
                                    </p:set>
                                    <p:animEffect transition="in" filter="randombar(horizontal)">
                                      <p:cBhvr>
                                        <p:cTn id="178" dur="200"/>
                                        <p:tgtEl>
                                          <p:spTgt spid="466"/>
                                        </p:tgtEl>
                                      </p:cBhvr>
                                    </p:animEffect>
                                  </p:childTnLst>
                                </p:cTn>
                              </p:par>
                              <p:par>
                                <p:cTn id="179" presetID="14" presetClass="entr" presetSubtype="10" fill="hold" nodeType="withEffect">
                                  <p:stCondLst>
                                    <p:cond delay="500"/>
                                  </p:stCondLst>
                                  <p:childTnLst>
                                    <p:set>
                                      <p:cBhvr>
                                        <p:cTn id="180" dur="1" fill="hold">
                                          <p:stCondLst>
                                            <p:cond delay="0"/>
                                          </p:stCondLst>
                                        </p:cTn>
                                        <p:tgtEl>
                                          <p:spTgt spid="502"/>
                                        </p:tgtEl>
                                        <p:attrNameLst>
                                          <p:attrName>style.visibility</p:attrName>
                                        </p:attrNameLst>
                                      </p:cBhvr>
                                      <p:to>
                                        <p:strVal val="visible"/>
                                      </p:to>
                                    </p:set>
                                    <p:animEffect transition="in" filter="randombar(horizontal)">
                                      <p:cBhvr>
                                        <p:cTn id="181" dur="200"/>
                                        <p:tgtEl>
                                          <p:spTgt spid="502"/>
                                        </p:tgtEl>
                                      </p:cBhvr>
                                    </p:animEffect>
                                  </p:childTnLst>
                                </p:cTn>
                              </p:par>
                              <p:par>
                                <p:cTn id="182" presetID="14" presetClass="entr" presetSubtype="10" fill="hold" nodeType="withEffect">
                                  <p:stCondLst>
                                    <p:cond delay="900"/>
                                  </p:stCondLst>
                                  <p:childTnLst>
                                    <p:set>
                                      <p:cBhvr>
                                        <p:cTn id="183" dur="1" fill="hold">
                                          <p:stCondLst>
                                            <p:cond delay="0"/>
                                          </p:stCondLst>
                                        </p:cTn>
                                        <p:tgtEl>
                                          <p:spTgt spid="538"/>
                                        </p:tgtEl>
                                        <p:attrNameLst>
                                          <p:attrName>style.visibility</p:attrName>
                                        </p:attrNameLst>
                                      </p:cBhvr>
                                      <p:to>
                                        <p:strVal val="visible"/>
                                      </p:to>
                                    </p:set>
                                    <p:animEffect transition="in" filter="randombar(horizontal)">
                                      <p:cBhvr>
                                        <p:cTn id="184" dur="200"/>
                                        <p:tgtEl>
                                          <p:spTgt spid="538"/>
                                        </p:tgtEl>
                                      </p:cBhvr>
                                    </p:animEffect>
                                  </p:childTnLst>
                                </p:cTn>
                              </p:par>
                              <p:par>
                                <p:cTn id="185" presetID="14" presetClass="entr" presetSubtype="10" fill="hold" nodeType="withEffect">
                                  <p:stCondLst>
                                    <p:cond delay="1300"/>
                                  </p:stCondLst>
                                  <p:childTnLst>
                                    <p:set>
                                      <p:cBhvr>
                                        <p:cTn id="186" dur="1" fill="hold">
                                          <p:stCondLst>
                                            <p:cond delay="0"/>
                                          </p:stCondLst>
                                        </p:cTn>
                                        <p:tgtEl>
                                          <p:spTgt spid="556"/>
                                        </p:tgtEl>
                                        <p:attrNameLst>
                                          <p:attrName>style.visibility</p:attrName>
                                        </p:attrNameLst>
                                      </p:cBhvr>
                                      <p:to>
                                        <p:strVal val="visible"/>
                                      </p:to>
                                    </p:set>
                                    <p:animEffect transition="in" filter="randombar(horizontal)">
                                      <p:cBhvr>
                                        <p:cTn id="187" dur="200"/>
                                        <p:tgtEl>
                                          <p:spTgt spid="556"/>
                                        </p:tgtEl>
                                      </p:cBhvr>
                                    </p:animEffect>
                                  </p:childTnLst>
                                </p:cTn>
                              </p:par>
                            </p:childTnLst>
                          </p:cTn>
                        </p:par>
                      </p:childTnLst>
                    </p:cTn>
                  </p:par>
                  <p:par>
                    <p:cTn id="188" fill="hold">
                      <p:stCondLst>
                        <p:cond delay="indefinite"/>
                      </p:stCondLst>
                      <p:childTnLst>
                        <p:par>
                          <p:cTn id="189" fill="hold">
                            <p:stCondLst>
                              <p:cond delay="0"/>
                            </p:stCondLst>
                            <p:childTnLst>
                              <p:par>
                                <p:cTn id="190" presetID="14" presetClass="entr" presetSubtype="10" fill="hold" grpId="0" nodeType="clickEffect">
                                  <p:stCondLst>
                                    <p:cond delay="0"/>
                                  </p:stCondLst>
                                  <p:childTnLst>
                                    <p:set>
                                      <p:cBhvr>
                                        <p:cTn id="191" dur="1" fill="hold">
                                          <p:stCondLst>
                                            <p:cond delay="0"/>
                                          </p:stCondLst>
                                        </p:cTn>
                                        <p:tgtEl>
                                          <p:spTgt spid="577"/>
                                        </p:tgtEl>
                                        <p:attrNameLst>
                                          <p:attrName>style.visibility</p:attrName>
                                        </p:attrNameLst>
                                      </p:cBhvr>
                                      <p:to>
                                        <p:strVal val="visible"/>
                                      </p:to>
                                    </p:set>
                                    <p:animEffect transition="in" filter="randombar(horizontal)">
                                      <p:cBhvr>
                                        <p:cTn id="192" dur="300"/>
                                        <p:tgtEl>
                                          <p:spTgt spid="577"/>
                                        </p:tgtEl>
                                      </p:cBhvr>
                                    </p:animEffect>
                                  </p:childTnLst>
                                </p:cTn>
                              </p:par>
                            </p:childTnLst>
                          </p:cTn>
                        </p:par>
                        <p:par>
                          <p:cTn id="193" fill="hold">
                            <p:stCondLst>
                              <p:cond delay="300"/>
                            </p:stCondLst>
                            <p:childTnLst>
                              <p:par>
                                <p:cTn id="194" presetID="14" presetClass="entr" presetSubtype="10" fill="hold" grpId="0" nodeType="afterEffect">
                                  <p:stCondLst>
                                    <p:cond delay="0"/>
                                  </p:stCondLst>
                                  <p:childTnLst>
                                    <p:set>
                                      <p:cBhvr>
                                        <p:cTn id="195" dur="1" fill="hold">
                                          <p:stCondLst>
                                            <p:cond delay="0"/>
                                          </p:stCondLst>
                                        </p:cTn>
                                        <p:tgtEl>
                                          <p:spTgt spid="578"/>
                                        </p:tgtEl>
                                        <p:attrNameLst>
                                          <p:attrName>style.visibility</p:attrName>
                                        </p:attrNameLst>
                                      </p:cBhvr>
                                      <p:to>
                                        <p:strVal val="visible"/>
                                      </p:to>
                                    </p:set>
                                    <p:animEffect transition="in" filter="randombar(horizontal)">
                                      <p:cBhvr>
                                        <p:cTn id="196" dur="300"/>
                                        <p:tgtEl>
                                          <p:spTgt spid="578"/>
                                        </p:tgtEl>
                                      </p:cBhvr>
                                    </p:animEffect>
                                  </p:childTnLst>
                                </p:cTn>
                              </p:par>
                            </p:childTnLst>
                          </p:cTn>
                        </p:par>
                        <p:par>
                          <p:cTn id="197" fill="hold">
                            <p:stCondLst>
                              <p:cond delay="600"/>
                            </p:stCondLst>
                            <p:childTnLst>
                              <p:par>
                                <p:cTn id="198" presetID="14" presetClass="entr" presetSubtype="10" fill="hold" grpId="0" nodeType="afterEffect">
                                  <p:stCondLst>
                                    <p:cond delay="0"/>
                                  </p:stCondLst>
                                  <p:childTnLst>
                                    <p:set>
                                      <p:cBhvr>
                                        <p:cTn id="199" dur="1" fill="hold">
                                          <p:stCondLst>
                                            <p:cond delay="0"/>
                                          </p:stCondLst>
                                        </p:cTn>
                                        <p:tgtEl>
                                          <p:spTgt spid="580"/>
                                        </p:tgtEl>
                                        <p:attrNameLst>
                                          <p:attrName>style.visibility</p:attrName>
                                        </p:attrNameLst>
                                      </p:cBhvr>
                                      <p:to>
                                        <p:strVal val="visible"/>
                                      </p:to>
                                    </p:set>
                                    <p:animEffect transition="in" filter="randombar(horizontal)">
                                      <p:cBhvr>
                                        <p:cTn id="200" dur="300"/>
                                        <p:tgtEl>
                                          <p:spTgt spid="580"/>
                                        </p:tgtEl>
                                      </p:cBhvr>
                                    </p:animEffect>
                                  </p:childTnLst>
                                </p:cTn>
                              </p:par>
                            </p:childTnLst>
                          </p:cTn>
                        </p:par>
                        <p:par>
                          <p:cTn id="201" fill="hold">
                            <p:stCondLst>
                              <p:cond delay="900"/>
                            </p:stCondLst>
                            <p:childTnLst>
                              <p:par>
                                <p:cTn id="202" presetID="14" presetClass="entr" presetSubtype="10" fill="hold" grpId="0" nodeType="afterEffect">
                                  <p:stCondLst>
                                    <p:cond delay="0"/>
                                  </p:stCondLst>
                                  <p:childTnLst>
                                    <p:set>
                                      <p:cBhvr>
                                        <p:cTn id="203" dur="1" fill="hold">
                                          <p:stCondLst>
                                            <p:cond delay="0"/>
                                          </p:stCondLst>
                                        </p:cTn>
                                        <p:tgtEl>
                                          <p:spTgt spid="581"/>
                                        </p:tgtEl>
                                        <p:attrNameLst>
                                          <p:attrName>style.visibility</p:attrName>
                                        </p:attrNameLst>
                                      </p:cBhvr>
                                      <p:to>
                                        <p:strVal val="visible"/>
                                      </p:to>
                                    </p:set>
                                    <p:animEffect transition="in" filter="randombar(horizontal)">
                                      <p:cBhvr>
                                        <p:cTn id="204" dur="300"/>
                                        <p:tgtEl>
                                          <p:spTgt spid="581"/>
                                        </p:tgtEl>
                                      </p:cBhvr>
                                    </p:animEffect>
                                  </p:childTnLst>
                                </p:cTn>
                              </p:par>
                            </p:childTnLst>
                          </p:cTn>
                        </p:par>
                        <p:par>
                          <p:cTn id="205" fill="hold">
                            <p:stCondLst>
                              <p:cond delay="1200"/>
                            </p:stCondLst>
                            <p:childTnLst>
                              <p:par>
                                <p:cTn id="206" presetID="14" presetClass="entr" presetSubtype="10" fill="hold" grpId="0" nodeType="afterEffect">
                                  <p:stCondLst>
                                    <p:cond delay="0"/>
                                  </p:stCondLst>
                                  <p:childTnLst>
                                    <p:set>
                                      <p:cBhvr>
                                        <p:cTn id="207" dur="1" fill="hold">
                                          <p:stCondLst>
                                            <p:cond delay="0"/>
                                          </p:stCondLst>
                                        </p:cTn>
                                        <p:tgtEl>
                                          <p:spTgt spid="582"/>
                                        </p:tgtEl>
                                        <p:attrNameLst>
                                          <p:attrName>style.visibility</p:attrName>
                                        </p:attrNameLst>
                                      </p:cBhvr>
                                      <p:to>
                                        <p:strVal val="visible"/>
                                      </p:to>
                                    </p:set>
                                    <p:animEffect transition="in" filter="randombar(horizontal)">
                                      <p:cBhvr>
                                        <p:cTn id="208" dur="300"/>
                                        <p:tgtEl>
                                          <p:spTgt spid="582"/>
                                        </p:tgtEl>
                                      </p:cBhvr>
                                    </p:animEffect>
                                  </p:childTnLst>
                                </p:cTn>
                              </p:par>
                            </p:childTnLst>
                          </p:cTn>
                        </p:par>
                        <p:par>
                          <p:cTn id="209" fill="hold">
                            <p:stCondLst>
                              <p:cond delay="1500"/>
                            </p:stCondLst>
                            <p:childTnLst>
                              <p:par>
                                <p:cTn id="210" presetID="14" presetClass="entr" presetSubtype="10" fill="hold" grpId="0" nodeType="afterEffect">
                                  <p:stCondLst>
                                    <p:cond delay="0"/>
                                  </p:stCondLst>
                                  <p:childTnLst>
                                    <p:set>
                                      <p:cBhvr>
                                        <p:cTn id="211" dur="1" fill="hold">
                                          <p:stCondLst>
                                            <p:cond delay="0"/>
                                          </p:stCondLst>
                                        </p:cTn>
                                        <p:tgtEl>
                                          <p:spTgt spid="583"/>
                                        </p:tgtEl>
                                        <p:attrNameLst>
                                          <p:attrName>style.visibility</p:attrName>
                                        </p:attrNameLst>
                                      </p:cBhvr>
                                      <p:to>
                                        <p:strVal val="visible"/>
                                      </p:to>
                                    </p:set>
                                    <p:animEffect transition="in" filter="randombar(horizontal)">
                                      <p:cBhvr>
                                        <p:cTn id="212" dur="300"/>
                                        <p:tgtEl>
                                          <p:spTgt spid="583"/>
                                        </p:tgtEl>
                                      </p:cBhvr>
                                    </p:animEffect>
                                  </p:childTnLst>
                                </p:cTn>
                              </p:par>
                            </p:childTnLst>
                          </p:cTn>
                        </p:par>
                        <p:par>
                          <p:cTn id="213" fill="hold">
                            <p:stCondLst>
                              <p:cond delay="1800"/>
                            </p:stCondLst>
                            <p:childTnLst>
                              <p:par>
                                <p:cTn id="214" presetID="14" presetClass="entr" presetSubtype="10" fill="hold" grpId="0" nodeType="afterEffect">
                                  <p:stCondLst>
                                    <p:cond delay="0"/>
                                  </p:stCondLst>
                                  <p:childTnLst>
                                    <p:set>
                                      <p:cBhvr>
                                        <p:cTn id="215" dur="1" fill="hold">
                                          <p:stCondLst>
                                            <p:cond delay="0"/>
                                          </p:stCondLst>
                                        </p:cTn>
                                        <p:tgtEl>
                                          <p:spTgt spid="584"/>
                                        </p:tgtEl>
                                        <p:attrNameLst>
                                          <p:attrName>style.visibility</p:attrName>
                                        </p:attrNameLst>
                                      </p:cBhvr>
                                      <p:to>
                                        <p:strVal val="visible"/>
                                      </p:to>
                                    </p:set>
                                    <p:animEffect transition="in" filter="randombar(horizontal)">
                                      <p:cBhvr>
                                        <p:cTn id="216" dur="300"/>
                                        <p:tgtEl>
                                          <p:spTgt spid="584"/>
                                        </p:tgtEl>
                                      </p:cBhvr>
                                    </p:animEffect>
                                  </p:childTnLst>
                                </p:cTn>
                              </p:par>
                            </p:childTnLst>
                          </p:cTn>
                        </p:par>
                        <p:par>
                          <p:cTn id="217" fill="hold">
                            <p:stCondLst>
                              <p:cond delay="2100"/>
                            </p:stCondLst>
                            <p:childTnLst>
                              <p:par>
                                <p:cTn id="218" presetID="9" presetClass="emph" presetSubtype="0" nodeType="afterEffect">
                                  <p:stCondLst>
                                    <p:cond delay="0"/>
                                  </p:stCondLst>
                                  <p:childTnLst>
                                    <p:set>
                                      <p:cBhvr>
                                        <p:cTn id="219" dur="indefinite"/>
                                        <p:tgtEl>
                                          <p:spTgt spid="322"/>
                                        </p:tgtEl>
                                        <p:attrNameLst>
                                          <p:attrName>style.opacity</p:attrName>
                                        </p:attrNameLst>
                                      </p:cBhvr>
                                      <p:to>
                                        <p:strVal val="0.25"/>
                                      </p:to>
                                    </p:set>
                                    <p:animEffect filter="image" prLst="opacity: 0.25">
                                      <p:cBhvr rctx="IE">
                                        <p:cTn id="220" dur="indefinite"/>
                                        <p:tgtEl>
                                          <p:spTgt spid="322"/>
                                        </p:tgtEl>
                                      </p:cBhvr>
                                    </p:animEffect>
                                  </p:childTnLst>
                                </p:cTn>
                              </p:par>
                              <p:par>
                                <p:cTn id="221" presetID="9" presetClass="emph" presetSubtype="0" grpId="1" nodeType="withEffect">
                                  <p:stCondLst>
                                    <p:cond delay="0"/>
                                  </p:stCondLst>
                                  <p:childTnLst>
                                    <p:set>
                                      <p:cBhvr>
                                        <p:cTn id="222" dur="indefinite"/>
                                        <p:tgtEl>
                                          <p:spTgt spid="325"/>
                                        </p:tgtEl>
                                        <p:attrNameLst>
                                          <p:attrName>style.opacity</p:attrName>
                                        </p:attrNameLst>
                                      </p:cBhvr>
                                      <p:to>
                                        <p:strVal val="0.25"/>
                                      </p:to>
                                    </p:set>
                                    <p:animEffect filter="image" prLst="opacity: 0.25">
                                      <p:cBhvr rctx="IE">
                                        <p:cTn id="223" dur="indefinite"/>
                                        <p:tgtEl>
                                          <p:spTgt spid="325"/>
                                        </p:tgtEl>
                                      </p:cBhvr>
                                    </p:animEffect>
                                  </p:childTnLst>
                                </p:cTn>
                              </p:par>
                              <p:par>
                                <p:cTn id="224" presetID="9" presetClass="emph" presetSubtype="0" nodeType="withEffect">
                                  <p:stCondLst>
                                    <p:cond delay="0"/>
                                  </p:stCondLst>
                                  <p:childTnLst>
                                    <p:set>
                                      <p:cBhvr>
                                        <p:cTn id="225" dur="indefinite"/>
                                        <p:tgtEl>
                                          <p:spTgt spid="408"/>
                                        </p:tgtEl>
                                        <p:attrNameLst>
                                          <p:attrName>style.opacity</p:attrName>
                                        </p:attrNameLst>
                                      </p:cBhvr>
                                      <p:to>
                                        <p:strVal val="0.25"/>
                                      </p:to>
                                    </p:set>
                                    <p:animEffect filter="image" prLst="opacity: 0.25">
                                      <p:cBhvr rctx="IE">
                                        <p:cTn id="226" dur="indefinite"/>
                                        <p:tgtEl>
                                          <p:spTgt spid="408"/>
                                        </p:tgtEl>
                                      </p:cBhvr>
                                    </p:animEffect>
                                  </p:childTnLst>
                                </p:cTn>
                              </p:par>
                              <p:par>
                                <p:cTn id="227" presetID="9" presetClass="emph" presetSubtype="0" nodeType="withEffect">
                                  <p:stCondLst>
                                    <p:cond delay="0"/>
                                  </p:stCondLst>
                                  <p:childTnLst>
                                    <p:set>
                                      <p:cBhvr>
                                        <p:cTn id="228" dur="indefinite"/>
                                        <p:tgtEl>
                                          <p:spTgt spid="354"/>
                                        </p:tgtEl>
                                        <p:attrNameLst>
                                          <p:attrName>style.opacity</p:attrName>
                                        </p:attrNameLst>
                                      </p:cBhvr>
                                      <p:to>
                                        <p:strVal val="0.25"/>
                                      </p:to>
                                    </p:set>
                                    <p:animEffect filter="image" prLst="opacity: 0.25">
                                      <p:cBhvr rctx="IE">
                                        <p:cTn id="229" dur="indefinite"/>
                                        <p:tgtEl>
                                          <p:spTgt spid="354"/>
                                        </p:tgtEl>
                                      </p:cBhvr>
                                    </p:animEffect>
                                  </p:childTnLst>
                                </p:cTn>
                              </p:par>
                              <p:par>
                                <p:cTn id="230" presetID="9" presetClass="emph" presetSubtype="0" nodeType="withEffect">
                                  <p:stCondLst>
                                    <p:cond delay="0"/>
                                  </p:stCondLst>
                                  <p:childTnLst>
                                    <p:set>
                                      <p:cBhvr>
                                        <p:cTn id="231" dur="indefinite"/>
                                        <p:tgtEl>
                                          <p:spTgt spid="390"/>
                                        </p:tgtEl>
                                        <p:attrNameLst>
                                          <p:attrName>style.opacity</p:attrName>
                                        </p:attrNameLst>
                                      </p:cBhvr>
                                      <p:to>
                                        <p:strVal val="0.25"/>
                                      </p:to>
                                    </p:set>
                                    <p:animEffect filter="image" prLst="opacity: 0.25">
                                      <p:cBhvr rctx="IE">
                                        <p:cTn id="232" dur="indefinite"/>
                                        <p:tgtEl>
                                          <p:spTgt spid="390"/>
                                        </p:tgtEl>
                                      </p:cBhvr>
                                    </p:animEffect>
                                  </p:childTnLst>
                                </p:cTn>
                              </p:par>
                              <p:par>
                                <p:cTn id="233" presetID="9" presetClass="emph" presetSubtype="0" nodeType="withEffect">
                                  <p:stCondLst>
                                    <p:cond delay="0"/>
                                  </p:stCondLst>
                                  <p:childTnLst>
                                    <p:set>
                                      <p:cBhvr>
                                        <p:cTn id="234" dur="indefinite"/>
                                        <p:tgtEl>
                                          <p:spTgt spid="426"/>
                                        </p:tgtEl>
                                        <p:attrNameLst>
                                          <p:attrName>style.opacity</p:attrName>
                                        </p:attrNameLst>
                                      </p:cBhvr>
                                      <p:to>
                                        <p:strVal val="0.25"/>
                                      </p:to>
                                    </p:set>
                                    <p:animEffect filter="image" prLst="opacity: 0.25">
                                      <p:cBhvr rctx="IE">
                                        <p:cTn id="235" dur="indefinite"/>
                                        <p:tgtEl>
                                          <p:spTgt spid="426"/>
                                        </p:tgtEl>
                                      </p:cBhvr>
                                    </p:animEffect>
                                  </p:childTnLst>
                                </p:cTn>
                              </p:par>
                              <p:par>
                                <p:cTn id="236" presetID="9" presetClass="emph" presetSubtype="0" nodeType="withEffect">
                                  <p:stCondLst>
                                    <p:cond delay="0"/>
                                  </p:stCondLst>
                                  <p:childTnLst>
                                    <p:set>
                                      <p:cBhvr>
                                        <p:cTn id="237" dur="indefinite"/>
                                        <p:tgtEl>
                                          <p:spTgt spid="444"/>
                                        </p:tgtEl>
                                        <p:attrNameLst>
                                          <p:attrName>style.opacity</p:attrName>
                                        </p:attrNameLst>
                                      </p:cBhvr>
                                      <p:to>
                                        <p:strVal val="0.25"/>
                                      </p:to>
                                    </p:set>
                                    <p:animEffect filter="image" prLst="opacity: 0.25">
                                      <p:cBhvr rctx="IE">
                                        <p:cTn id="238" dur="indefinite"/>
                                        <p:tgtEl>
                                          <p:spTgt spid="444"/>
                                        </p:tgtEl>
                                      </p:cBhvr>
                                    </p:animEffect>
                                  </p:childTnLst>
                                </p:cTn>
                              </p:par>
                              <p:par>
                                <p:cTn id="239" presetID="9" presetClass="emph" presetSubtype="0" nodeType="withEffect">
                                  <p:stCondLst>
                                    <p:cond delay="0"/>
                                  </p:stCondLst>
                                  <p:childTnLst>
                                    <p:set>
                                      <p:cBhvr>
                                        <p:cTn id="240" dur="indefinite"/>
                                        <p:tgtEl>
                                          <p:spTgt spid="326"/>
                                        </p:tgtEl>
                                        <p:attrNameLst>
                                          <p:attrName>style.opacity</p:attrName>
                                        </p:attrNameLst>
                                      </p:cBhvr>
                                      <p:to>
                                        <p:strVal val="0.25"/>
                                      </p:to>
                                    </p:set>
                                    <p:animEffect filter="image" prLst="opacity: 0.25">
                                      <p:cBhvr rctx="IE">
                                        <p:cTn id="241" dur="indefinite"/>
                                        <p:tgtEl>
                                          <p:spTgt spid="326"/>
                                        </p:tgtEl>
                                      </p:cBhvr>
                                    </p:animEffect>
                                  </p:childTnLst>
                                </p:cTn>
                              </p:par>
                              <p:par>
                                <p:cTn id="242" presetID="9" presetClass="emph" presetSubtype="0" nodeType="withEffect">
                                  <p:stCondLst>
                                    <p:cond delay="0"/>
                                  </p:stCondLst>
                                  <p:childTnLst>
                                    <p:set>
                                      <p:cBhvr>
                                        <p:cTn id="243" dur="indefinite"/>
                                        <p:tgtEl>
                                          <p:spTgt spid="520"/>
                                        </p:tgtEl>
                                        <p:attrNameLst>
                                          <p:attrName>style.opacity</p:attrName>
                                        </p:attrNameLst>
                                      </p:cBhvr>
                                      <p:to>
                                        <p:strVal val="0.25"/>
                                      </p:to>
                                    </p:set>
                                    <p:animEffect filter="image" prLst="opacity: 0.25">
                                      <p:cBhvr rctx="IE">
                                        <p:cTn id="244" dur="indefinite"/>
                                        <p:tgtEl>
                                          <p:spTgt spid="520"/>
                                        </p:tgtEl>
                                      </p:cBhvr>
                                    </p:animEffect>
                                  </p:childTnLst>
                                </p:cTn>
                              </p:par>
                              <p:par>
                                <p:cTn id="245" presetID="9" presetClass="emph" presetSubtype="0" nodeType="withEffect">
                                  <p:stCondLst>
                                    <p:cond delay="0"/>
                                  </p:stCondLst>
                                  <p:childTnLst>
                                    <p:set>
                                      <p:cBhvr>
                                        <p:cTn id="246" dur="indefinite"/>
                                        <p:tgtEl>
                                          <p:spTgt spid="466"/>
                                        </p:tgtEl>
                                        <p:attrNameLst>
                                          <p:attrName>style.opacity</p:attrName>
                                        </p:attrNameLst>
                                      </p:cBhvr>
                                      <p:to>
                                        <p:strVal val="0.25"/>
                                      </p:to>
                                    </p:set>
                                    <p:animEffect filter="image" prLst="opacity: 0.25">
                                      <p:cBhvr rctx="IE">
                                        <p:cTn id="247" dur="indefinite"/>
                                        <p:tgtEl>
                                          <p:spTgt spid="466"/>
                                        </p:tgtEl>
                                      </p:cBhvr>
                                    </p:animEffect>
                                  </p:childTnLst>
                                </p:cTn>
                              </p:par>
                              <p:par>
                                <p:cTn id="248" presetID="9" presetClass="emph" presetSubtype="0" nodeType="withEffect">
                                  <p:stCondLst>
                                    <p:cond delay="0"/>
                                  </p:stCondLst>
                                  <p:childTnLst>
                                    <p:set>
                                      <p:cBhvr>
                                        <p:cTn id="249" dur="indefinite"/>
                                        <p:tgtEl>
                                          <p:spTgt spid="502"/>
                                        </p:tgtEl>
                                        <p:attrNameLst>
                                          <p:attrName>style.opacity</p:attrName>
                                        </p:attrNameLst>
                                      </p:cBhvr>
                                      <p:to>
                                        <p:strVal val="0.25"/>
                                      </p:to>
                                    </p:set>
                                    <p:animEffect filter="image" prLst="opacity: 0.25">
                                      <p:cBhvr rctx="IE">
                                        <p:cTn id="250" dur="indefinite"/>
                                        <p:tgtEl>
                                          <p:spTgt spid="502"/>
                                        </p:tgtEl>
                                      </p:cBhvr>
                                    </p:animEffect>
                                  </p:childTnLst>
                                </p:cTn>
                              </p:par>
                              <p:par>
                                <p:cTn id="251" presetID="9" presetClass="emph" presetSubtype="0" nodeType="withEffect">
                                  <p:stCondLst>
                                    <p:cond delay="0"/>
                                  </p:stCondLst>
                                  <p:childTnLst>
                                    <p:set>
                                      <p:cBhvr>
                                        <p:cTn id="252" dur="indefinite"/>
                                        <p:tgtEl>
                                          <p:spTgt spid="538"/>
                                        </p:tgtEl>
                                        <p:attrNameLst>
                                          <p:attrName>style.opacity</p:attrName>
                                        </p:attrNameLst>
                                      </p:cBhvr>
                                      <p:to>
                                        <p:strVal val="0.25"/>
                                      </p:to>
                                    </p:set>
                                    <p:animEffect filter="image" prLst="opacity: 0.25">
                                      <p:cBhvr rctx="IE">
                                        <p:cTn id="253" dur="indefinite"/>
                                        <p:tgtEl>
                                          <p:spTgt spid="538"/>
                                        </p:tgtEl>
                                      </p:cBhvr>
                                    </p:animEffect>
                                  </p:childTnLst>
                                </p:cTn>
                              </p:par>
                              <p:par>
                                <p:cTn id="254" presetID="9" presetClass="emph" presetSubtype="0" nodeType="withEffect">
                                  <p:stCondLst>
                                    <p:cond delay="0"/>
                                  </p:stCondLst>
                                  <p:childTnLst>
                                    <p:set>
                                      <p:cBhvr>
                                        <p:cTn id="255" dur="indefinite"/>
                                        <p:tgtEl>
                                          <p:spTgt spid="556"/>
                                        </p:tgtEl>
                                        <p:attrNameLst>
                                          <p:attrName>style.opacity</p:attrName>
                                        </p:attrNameLst>
                                      </p:cBhvr>
                                      <p:to>
                                        <p:strVal val="0.25"/>
                                      </p:to>
                                    </p:set>
                                    <p:animEffect filter="image" prLst="opacity: 0.25">
                                      <p:cBhvr rctx="IE">
                                        <p:cTn id="256" dur="indefinite"/>
                                        <p:tgtEl>
                                          <p:spTgt spid="556"/>
                                        </p:tgtEl>
                                      </p:cBhvr>
                                    </p:animEffect>
                                  </p:childTnLst>
                                </p:cTn>
                              </p:par>
                              <p:par>
                                <p:cTn id="257" presetID="9" presetClass="emph" presetSubtype="0" grpId="1" nodeType="withEffect">
                                  <p:stCondLst>
                                    <p:cond delay="0"/>
                                  </p:stCondLst>
                                  <p:childTnLst>
                                    <p:set>
                                      <p:cBhvr>
                                        <p:cTn id="258" dur="indefinite"/>
                                        <p:tgtEl>
                                          <p:spTgt spid="580"/>
                                        </p:tgtEl>
                                        <p:attrNameLst>
                                          <p:attrName>style.opacity</p:attrName>
                                        </p:attrNameLst>
                                      </p:cBhvr>
                                      <p:to>
                                        <p:strVal val="0.25"/>
                                      </p:to>
                                    </p:set>
                                    <p:animEffect filter="image" prLst="opacity: 0.25">
                                      <p:cBhvr rctx="IE">
                                        <p:cTn id="259" dur="indefinite"/>
                                        <p:tgtEl>
                                          <p:spTgt spid="580"/>
                                        </p:tgtEl>
                                      </p:cBhvr>
                                    </p:animEffect>
                                  </p:childTnLst>
                                </p:cTn>
                              </p:par>
                              <p:par>
                                <p:cTn id="260" presetID="9" presetClass="emph" presetSubtype="0" grpId="1" nodeType="withEffect">
                                  <p:stCondLst>
                                    <p:cond delay="0"/>
                                  </p:stCondLst>
                                  <p:childTnLst>
                                    <p:set>
                                      <p:cBhvr>
                                        <p:cTn id="261" dur="indefinite"/>
                                        <p:tgtEl>
                                          <p:spTgt spid="582"/>
                                        </p:tgtEl>
                                        <p:attrNameLst>
                                          <p:attrName>style.opacity</p:attrName>
                                        </p:attrNameLst>
                                      </p:cBhvr>
                                      <p:to>
                                        <p:strVal val="0.25"/>
                                      </p:to>
                                    </p:set>
                                    <p:animEffect filter="image" prLst="opacity: 0.25">
                                      <p:cBhvr rctx="IE">
                                        <p:cTn id="262" dur="indefinite"/>
                                        <p:tgtEl>
                                          <p:spTgt spid="582"/>
                                        </p:tgtEl>
                                      </p:cBhvr>
                                    </p:animEffect>
                                  </p:childTnLst>
                                </p:cTn>
                              </p:par>
                              <p:par>
                                <p:cTn id="263" presetID="9" presetClass="emph" presetSubtype="0" grpId="1" nodeType="withEffect">
                                  <p:stCondLst>
                                    <p:cond delay="0"/>
                                  </p:stCondLst>
                                  <p:childTnLst>
                                    <p:set>
                                      <p:cBhvr>
                                        <p:cTn id="264" dur="indefinite"/>
                                        <p:tgtEl>
                                          <p:spTgt spid="584"/>
                                        </p:tgtEl>
                                        <p:attrNameLst>
                                          <p:attrName>style.opacity</p:attrName>
                                        </p:attrNameLst>
                                      </p:cBhvr>
                                      <p:to>
                                        <p:strVal val="0.25"/>
                                      </p:to>
                                    </p:set>
                                    <p:animEffect filter="image" prLst="opacity: 0.25">
                                      <p:cBhvr rctx="IE">
                                        <p:cTn id="265" dur="indefinite"/>
                                        <p:tgtEl>
                                          <p:spTgt spid="584"/>
                                        </p:tgtEl>
                                      </p:cBhvr>
                                    </p:animEffect>
                                  </p:childTnLst>
                                </p:cTn>
                              </p:par>
                              <p:par>
                                <p:cTn id="266" presetID="9" presetClass="emph" presetSubtype="0" nodeType="withEffect">
                                  <p:stCondLst>
                                    <p:cond delay="0"/>
                                  </p:stCondLst>
                                  <p:childTnLst>
                                    <p:set>
                                      <p:cBhvr>
                                        <p:cTn id="267" dur="indefinite"/>
                                        <p:tgtEl>
                                          <p:spTgt spid="408"/>
                                        </p:tgtEl>
                                        <p:attrNameLst>
                                          <p:attrName>style.opacity</p:attrName>
                                        </p:attrNameLst>
                                      </p:cBhvr>
                                      <p:to>
                                        <p:strVal val="0.25"/>
                                      </p:to>
                                    </p:set>
                                    <p:animEffect filter="image" prLst="opacity: 0.25">
                                      <p:cBhvr rctx="IE">
                                        <p:cTn id="268" dur="indefinite"/>
                                        <p:tgtEl>
                                          <p:spTgt spid="408"/>
                                        </p:tgtEl>
                                      </p:cBhvr>
                                    </p:animEffect>
                                  </p:childTnLst>
                                </p:cTn>
                              </p:par>
                              <p:par>
                                <p:cTn id="269" presetID="9" presetClass="emph" presetSubtype="0" grpId="1" nodeType="withEffect">
                                  <p:stCondLst>
                                    <p:cond delay="0"/>
                                  </p:stCondLst>
                                  <p:childTnLst>
                                    <p:set>
                                      <p:cBhvr>
                                        <p:cTn id="270" dur="indefinite"/>
                                        <p:tgtEl>
                                          <p:spTgt spid="577"/>
                                        </p:tgtEl>
                                        <p:attrNameLst>
                                          <p:attrName>style.opacity</p:attrName>
                                        </p:attrNameLst>
                                      </p:cBhvr>
                                      <p:to>
                                        <p:strVal val="0.25"/>
                                      </p:to>
                                    </p:set>
                                    <p:animEffect filter="image" prLst="opacity: 0.25">
                                      <p:cBhvr rctx="IE">
                                        <p:cTn id="271" dur="indefinite"/>
                                        <p:tgtEl>
                                          <p:spTgt spid="577"/>
                                        </p:tgtEl>
                                      </p:cBhvr>
                                    </p:animEffect>
                                  </p:childTnLst>
                                </p:cTn>
                              </p:par>
                              <p:par>
                                <p:cTn id="272" presetID="9" presetClass="emph" presetSubtype="0" grpId="1" nodeType="withEffect">
                                  <p:stCondLst>
                                    <p:cond delay="0"/>
                                  </p:stCondLst>
                                  <p:childTnLst>
                                    <p:set>
                                      <p:cBhvr>
                                        <p:cTn id="273" dur="indefinite"/>
                                        <p:tgtEl>
                                          <p:spTgt spid="578"/>
                                        </p:tgtEl>
                                        <p:attrNameLst>
                                          <p:attrName>style.opacity</p:attrName>
                                        </p:attrNameLst>
                                      </p:cBhvr>
                                      <p:to>
                                        <p:strVal val="0.25"/>
                                      </p:to>
                                    </p:set>
                                    <p:animEffect filter="image" prLst="opacity: 0.25">
                                      <p:cBhvr rctx="IE">
                                        <p:cTn id="274" dur="indefinite"/>
                                        <p:tgtEl>
                                          <p:spTgt spid="578"/>
                                        </p:tgtEl>
                                      </p:cBhvr>
                                    </p:animEffect>
                                  </p:childTnLst>
                                </p:cTn>
                              </p:par>
                              <p:par>
                                <p:cTn id="275" presetID="9" presetClass="emph" presetSubtype="0" grpId="1" nodeType="withEffect">
                                  <p:stCondLst>
                                    <p:cond delay="0"/>
                                  </p:stCondLst>
                                  <p:childTnLst>
                                    <p:set>
                                      <p:cBhvr>
                                        <p:cTn id="276" dur="indefinite"/>
                                        <p:tgtEl>
                                          <p:spTgt spid="583"/>
                                        </p:tgtEl>
                                        <p:attrNameLst>
                                          <p:attrName>style.opacity</p:attrName>
                                        </p:attrNameLst>
                                      </p:cBhvr>
                                      <p:to>
                                        <p:strVal val="0.25"/>
                                      </p:to>
                                    </p:set>
                                    <p:animEffect filter="image" prLst="opacity: 0.25">
                                      <p:cBhvr rctx="IE">
                                        <p:cTn id="277" dur="indefinite"/>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96" grpId="0" animBg="1"/>
      <p:bldP spid="323" grpId="0" animBg="1"/>
      <p:bldP spid="325" grpId="0" animBg="1"/>
      <p:bldP spid="325" grpId="1" animBg="1"/>
      <p:bldP spid="345" grpId="0" animBg="1"/>
      <p:bldP spid="345" grpId="1" animBg="1"/>
      <p:bldP spid="346" grpId="0" animBg="1"/>
      <p:bldP spid="346" grpId="1" animBg="1"/>
      <p:bldP spid="347" grpId="0" animBg="1"/>
      <p:bldP spid="347" grpId="1" animBg="1"/>
      <p:bldP spid="348" grpId="0" animBg="1"/>
      <p:bldP spid="348" grpId="1" animBg="1"/>
      <p:bldP spid="349" grpId="0" animBg="1"/>
      <p:bldP spid="349" grpId="1" animBg="1"/>
      <p:bldP spid="577" grpId="0" animBg="1"/>
      <p:bldP spid="577" grpId="1" animBg="1"/>
      <p:bldP spid="578" grpId="0" animBg="1"/>
      <p:bldP spid="578" grpId="1" animBg="1"/>
      <p:bldP spid="580" grpId="0" animBg="1"/>
      <p:bldP spid="580" grpId="1" animBg="1"/>
      <p:bldP spid="581" grpId="0" animBg="1"/>
      <p:bldP spid="582" grpId="0" animBg="1"/>
      <p:bldP spid="582" grpId="1" animBg="1"/>
      <p:bldP spid="583" grpId="0" animBg="1"/>
      <p:bldP spid="583" grpId="1" animBg="1"/>
      <p:bldP spid="584" grpId="0" animBg="1"/>
      <p:bldP spid="58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4481227"/>
          </a:xfrm>
        </p:spPr>
        <p:txBody>
          <a:bodyPr/>
          <a:lstStyle/>
          <a:p>
            <a:r>
              <a:rPr lang="en-US" dirty="0"/>
              <a:t>Building 100% reliability is like chasing chickens</a:t>
            </a:r>
          </a:p>
          <a:p>
            <a:r>
              <a:rPr lang="en-US" i="1" dirty="0"/>
              <a:t>	Just when you think you’ve got one, 4 more show up</a:t>
            </a:r>
          </a:p>
          <a:p>
            <a:r>
              <a:rPr lang="en-US" dirty="0"/>
              <a:t>Just accept failure as the norm, and you’ll sleep well at night</a:t>
            </a:r>
          </a:p>
          <a:p>
            <a:r>
              <a:rPr lang="en-US" dirty="0"/>
              <a:t>Use the modern tools and technologies</a:t>
            </a:r>
          </a:p>
          <a:p>
            <a:r>
              <a:rPr lang="en-US" dirty="0"/>
              <a:t>	</a:t>
            </a:r>
            <a:r>
              <a:rPr lang="en-US" i="1" dirty="0"/>
              <a:t>“Containers are the unreliable service” </a:t>
            </a:r>
            <a:r>
              <a:rPr lang="en-US" dirty="0"/>
              <a:t>packaging format</a:t>
            </a:r>
          </a:p>
          <a:p>
            <a:r>
              <a:rPr lang="en-US" dirty="0"/>
              <a:t>	Orchestrators (Kubernetes) are your nighttime managers</a:t>
            </a:r>
          </a:p>
          <a:p>
            <a:r>
              <a:rPr lang="en-US" dirty="0"/>
              <a:t>	Take the time to fully adapt to container first programming</a:t>
            </a:r>
            <a:br>
              <a:rPr lang="en-US" dirty="0"/>
            </a:br>
            <a:r>
              <a:rPr lang="en-US" dirty="0"/>
              <a:t>				</a:t>
            </a:r>
            <a:r>
              <a:rPr lang="en-US" b="1" i="1" dirty="0"/>
              <a:t>– this is a paradigm shift</a:t>
            </a:r>
          </a:p>
          <a:p>
            <a:r>
              <a:rPr lang="en-US" dirty="0"/>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dirty="0"/>
              <a:t>Specifics We’ve </a:t>
            </a:r>
            <a:r>
              <a:rPr lang="en-US" dirty="0" err="1"/>
              <a:t>Demo’d</a:t>
            </a:r>
            <a:endParaRPr lang="en-US" dirty="0"/>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5219891"/>
          </a:xfrm>
        </p:spPr>
        <p:txBody>
          <a:bodyPr/>
          <a:lstStyle/>
          <a:p>
            <a:pPr lvl="1"/>
            <a:r>
              <a:rPr lang="en-US" sz="3200" dirty="0"/>
              <a:t>Retries </a:t>
            </a:r>
            <a:r>
              <a:rPr lang="en-US" sz="2800" i="1" dirty="0"/>
              <a:t>– .NET Core ___ Class</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Poly Class ___</a:t>
            </a:r>
            <a:endParaRPr lang="en-US" sz="3200" i="1" dirty="0"/>
          </a:p>
          <a:p>
            <a:pPr lvl="1"/>
            <a:r>
              <a:rPr lang="en-US" sz="3200" dirty="0"/>
              <a:t>Message Queues </a:t>
            </a:r>
            <a:r>
              <a:rPr lang="en-US" i="1" dirty="0"/>
              <a:t>– Azure Storage Queue - .9999 SLA</a:t>
            </a:r>
            <a:endParaRPr lang="en-US" sz="3200" i="1" dirty="0"/>
          </a:p>
          <a:p>
            <a:pPr lvl="1"/>
            <a:r>
              <a:rPr lang="en-US" sz="3200" dirty="0"/>
              <a:t>Extract Configuration </a:t>
            </a:r>
            <a:r>
              <a:rPr lang="en-US" sz="2800" i="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t>
            </a:r>
            <a:r>
              <a:rPr lang="en-US" dirty="0" err="1"/>
              <a:t>config.AddKeyPerFile</a:t>
            </a:r>
            <a:r>
              <a:rPr lang="en-US" dirty="0"/>
              <a:t>(</a:t>
            </a:r>
            <a:r>
              <a:rPr lang="en-US" dirty="0" err="1"/>
              <a:t>configPath</a:t>
            </a:r>
            <a:r>
              <a:rPr lang="en-US" dirty="0"/>
              <a:t>, true)</a:t>
            </a:r>
            <a:endParaRPr lang="en-US" sz="3200" i="1" dirty="0"/>
          </a:p>
          <a:p>
            <a:pPr lvl="1"/>
            <a:r>
              <a:rPr lang="en-US" sz="3200" dirty="0"/>
              <a:t>Kubernetes Secrets – keep your secrets… secret, but fast</a:t>
            </a:r>
          </a:p>
          <a:p>
            <a:pPr lvl="1"/>
            <a:r>
              <a:rPr lang="en-US" sz="3200" dirty="0"/>
              <a:t>State Management – support multiple nodes</a:t>
            </a:r>
          </a:p>
          <a:p>
            <a:pPr lvl="1"/>
            <a:r>
              <a:rPr lang="en-US" sz="1800" dirty="0" err="1">
                <a:latin typeface="Courier New" panose="02070309020205020404" pitchFamily="49" charset="0"/>
                <a:cs typeface="Courier New" panose="02070309020205020404" pitchFamily="49" charset="0"/>
              </a:rPr>
              <a:t>services.AddDataProtection</a:t>
            </a:r>
            <a:r>
              <a:rPr lang="en-US" sz="1800" dirty="0">
                <a:latin typeface="Courier New" panose="02070309020205020404" pitchFamily="49" charset="0"/>
                <a:cs typeface="Courier New" panose="02070309020205020404" pitchFamily="49" charset="0"/>
              </a:rPr>
              <a:t>()</a:t>
            </a:r>
          </a:p>
          <a:p>
            <a:pPr lvl="1"/>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PersistKeysToAzureBlobStorage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GetBlobContainer</a:t>
            </a:r>
            <a:r>
              <a:rPr lang="en-US" sz="1800" dirty="0">
                <a:latin typeface="Courier New" panose="02070309020205020404" pitchFamily="49" charset="0"/>
                <a:cs typeface="Courier New" panose="02070309020205020404" pitchFamily="49" charset="0"/>
              </a:rPr>
              <a:t>(), "keys");</a:t>
            </a:r>
          </a:p>
          <a:p>
            <a:endParaRPr lang="en-US" dirty="0"/>
          </a:p>
        </p:txBody>
      </p:sp>
    </p:spTree>
    <p:extLst>
      <p:ext uri="{BB962C8B-B14F-4D97-AF65-F5344CB8AC3E}">
        <p14:creationId xmlns:p14="http://schemas.microsoft.com/office/powerpoint/2010/main" val="25130034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a:t>Building Resilient Microservices with .NET Core and </a:t>
            </a:r>
            <a:br>
              <a:rPr lang="en-US"/>
            </a:br>
            <a:r>
              <a:rPr lang="en-US"/>
              <a:t>Azure Container Services (AKS)</a:t>
            </a:r>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2154436"/>
          </a:xfrm>
        </p:spPr>
        <p:txBody>
          <a:bodyPr/>
          <a:lstStyle/>
          <a:p>
            <a:r>
              <a:rPr lang="en-US"/>
              <a:t>Glenn Condron</a:t>
            </a:r>
          </a:p>
          <a:p>
            <a:r>
              <a:rPr lang="en-US"/>
              <a:t>Program Manager – ASP.NET</a:t>
            </a:r>
          </a:p>
          <a:p>
            <a:r>
              <a:rPr lang="en-US"/>
              <a:t>@</a:t>
            </a:r>
            <a:r>
              <a:rPr lang="en-US" err="1"/>
              <a:t>condrong</a:t>
            </a:r>
            <a:r>
              <a:rPr lang="en-US"/>
              <a:t> </a:t>
            </a:r>
          </a:p>
          <a:p>
            <a:endParaRPr lang="en-US"/>
          </a:p>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BRK2141</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CEAC-4079-4165-9434-75EB489EE8AB}"/>
              </a:ext>
            </a:extLst>
          </p:cNvPr>
          <p:cNvSpPr>
            <a:spLocks noGrp="1"/>
          </p:cNvSpPr>
          <p:nvPr>
            <p:ph type="title"/>
          </p:nvPr>
        </p:nvSpPr>
        <p:spPr>
          <a:xfrm>
            <a:off x="586740" y="90152"/>
            <a:ext cx="11018520" cy="553998"/>
          </a:xfrm>
        </p:spPr>
        <p:txBody>
          <a:bodyPr/>
          <a:lstStyle/>
          <a:p>
            <a:r>
              <a:rPr lang="en-US" dirty="0"/>
              <a:t>Related Breakout Sessions</a:t>
            </a:r>
          </a:p>
        </p:txBody>
      </p:sp>
      <p:sp>
        <p:nvSpPr>
          <p:cNvPr id="4" name="Text Placeholder 3">
            <a:extLst>
              <a:ext uri="{FF2B5EF4-FFF2-40B4-BE49-F238E27FC236}">
                <a16:creationId xmlns:a16="http://schemas.microsoft.com/office/drawing/2014/main" id="{CF5989A7-8DD0-4F38-BEF0-1746B66BE8D6}"/>
              </a:ext>
            </a:extLst>
          </p:cNvPr>
          <p:cNvSpPr>
            <a:spLocks noGrp="1"/>
          </p:cNvSpPr>
          <p:nvPr>
            <p:ph type="body" sz="quarter" idx="10"/>
          </p:nvPr>
        </p:nvSpPr>
        <p:spPr>
          <a:xfrm>
            <a:off x="4208380" y="1518693"/>
            <a:ext cx="3914237" cy="4370427"/>
          </a:xfrm>
        </p:spPr>
        <p:txBody>
          <a:bodyPr/>
          <a:lstStyle/>
          <a:p>
            <a:pPr marL="0" indent="0">
              <a:buNone/>
            </a:pPr>
            <a:r>
              <a:rPr lang="en-US" sz="1800" b="1" u="sng" dirty="0"/>
              <a:t>Monday</a:t>
            </a:r>
          </a:p>
          <a:p>
            <a:pPr marL="0" indent="0">
              <a:buNone/>
            </a:pPr>
            <a:r>
              <a:rPr lang="en-US" sz="1800" b="1" dirty="0"/>
              <a:t>BRK2134 </a:t>
            </a:r>
            <a:br>
              <a:rPr lang="en-US" sz="1800" dirty="0"/>
            </a:br>
            <a:r>
              <a:rPr lang="en-US" sz="1800" dirty="0"/>
              <a:t>The Present and Not-too-distant Future of Visual Studio </a:t>
            </a:r>
          </a:p>
          <a:p>
            <a:pPr marL="0" indent="0">
              <a:buNone/>
            </a:pPr>
            <a:r>
              <a:rPr lang="en-US" sz="1800" b="1" dirty="0"/>
              <a:t>BRK2152 </a:t>
            </a:r>
            <a:br>
              <a:rPr lang="en-US" sz="1800" b="1" dirty="0"/>
            </a:br>
            <a:r>
              <a:rPr lang="en-US" sz="1800" dirty="0"/>
              <a:t>What's new with Visual Studio for Mac </a:t>
            </a:r>
          </a:p>
          <a:p>
            <a:pPr marL="0" indent="0">
              <a:buNone/>
            </a:pPr>
            <a:r>
              <a:rPr lang="en-US" sz="1800" b="1" u="sng" dirty="0"/>
              <a:t>Wednesday</a:t>
            </a:r>
          </a:p>
          <a:p>
            <a:pPr marL="0" indent="0">
              <a:buNone/>
            </a:pPr>
            <a:r>
              <a:rPr lang="en-US" sz="1800" b="1" dirty="0"/>
              <a:t>BRK2145 </a:t>
            </a:r>
            <a:br>
              <a:rPr lang="en-US" sz="1800" dirty="0"/>
            </a:br>
            <a:r>
              <a:rPr lang="en-US" sz="1800" dirty="0"/>
              <a:t>Get in the Zone: Visual Studio 2017 Productivity Enhancements</a:t>
            </a:r>
          </a:p>
          <a:p>
            <a:pPr marL="0" indent="0">
              <a:buNone/>
            </a:pPr>
            <a:r>
              <a:rPr lang="en-US" sz="1800" b="1" dirty="0"/>
              <a:t>BRK2148 </a:t>
            </a:r>
            <a:br>
              <a:rPr lang="en-US" sz="1800" b="1" dirty="0"/>
            </a:br>
            <a:r>
              <a:rPr lang="en-US" sz="1800" dirty="0"/>
              <a:t>Supercharge your debugging in Visual Studio 2017 </a:t>
            </a:r>
          </a:p>
        </p:txBody>
      </p:sp>
      <p:sp>
        <p:nvSpPr>
          <p:cNvPr id="6" name="Rectangle 5">
            <a:extLst>
              <a:ext uri="{FF2B5EF4-FFF2-40B4-BE49-F238E27FC236}">
                <a16:creationId xmlns:a16="http://schemas.microsoft.com/office/drawing/2014/main" id="{F45097BE-A1C1-4903-A445-02CBA01DDA9D}"/>
              </a:ext>
            </a:extLst>
          </p:cNvPr>
          <p:cNvSpPr/>
          <p:nvPr/>
        </p:nvSpPr>
        <p:spPr bwMode="auto">
          <a:xfrm>
            <a:off x="4079490" y="671783"/>
            <a:ext cx="4043128" cy="7877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9" name="Rectangle 8">
            <a:extLst>
              <a:ext uri="{FF2B5EF4-FFF2-40B4-BE49-F238E27FC236}">
                <a16:creationId xmlns:a16="http://schemas.microsoft.com/office/drawing/2014/main" id="{9CA512D4-860E-4D12-BF43-5EF7D9C5368D}"/>
              </a:ext>
            </a:extLst>
          </p:cNvPr>
          <p:cNvSpPr/>
          <p:nvPr/>
        </p:nvSpPr>
        <p:spPr bwMode="auto">
          <a:xfrm>
            <a:off x="0" y="676517"/>
            <a:ext cx="4043127" cy="787775"/>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Platform</a:t>
            </a:r>
          </a:p>
        </p:txBody>
      </p:sp>
      <p:sp>
        <p:nvSpPr>
          <p:cNvPr id="10" name="Text Placeholder 3">
            <a:extLst>
              <a:ext uri="{FF2B5EF4-FFF2-40B4-BE49-F238E27FC236}">
                <a16:creationId xmlns:a16="http://schemas.microsoft.com/office/drawing/2014/main" id="{6CFDB8AA-B0C0-48FD-A7D0-D604DF4AF496}"/>
              </a:ext>
            </a:extLst>
          </p:cNvPr>
          <p:cNvSpPr txBox="1">
            <a:spLocks/>
          </p:cNvSpPr>
          <p:nvPr/>
        </p:nvSpPr>
        <p:spPr>
          <a:xfrm>
            <a:off x="132202" y="1510754"/>
            <a:ext cx="3914237" cy="5355312"/>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u="sng" dirty="0"/>
              <a:t>Monday</a:t>
            </a:r>
            <a:br>
              <a:rPr lang="en-US" sz="1800" b="1" u="sng" dirty="0"/>
            </a:br>
            <a:r>
              <a:rPr lang="en-US" sz="1800" b="1" dirty="0"/>
              <a:t>BRK2100</a:t>
            </a:r>
            <a:br>
              <a:rPr lang="en-US" sz="1800" b="1" u="sng" dirty="0"/>
            </a:br>
            <a:r>
              <a:rPr lang="en-US" sz="1800" dirty="0"/>
              <a:t>.NET Overview and Roadmap</a:t>
            </a:r>
          </a:p>
          <a:p>
            <a:pPr marL="0" indent="0">
              <a:buNone/>
            </a:pPr>
            <a:r>
              <a:rPr lang="en-US" sz="1800" b="1" u="sng" dirty="0"/>
              <a:t>Tuesday</a:t>
            </a:r>
          </a:p>
          <a:p>
            <a:pPr marL="0" indent="0">
              <a:buNone/>
            </a:pPr>
            <a:r>
              <a:rPr lang="en-US" sz="1800" b="1" dirty="0"/>
              <a:t>BRK2151 </a:t>
            </a:r>
            <a:br>
              <a:rPr lang="en-US" sz="1800" b="1" dirty="0"/>
            </a:br>
            <a:r>
              <a:rPr lang="en-US" sz="1800" dirty="0"/>
              <a:t>What's new in Web Development with ASP.NET Core 2.1 </a:t>
            </a:r>
          </a:p>
          <a:p>
            <a:pPr marL="0" indent="0">
              <a:buNone/>
            </a:pPr>
            <a:r>
              <a:rPr lang="en-US" sz="1800" b="1" dirty="0"/>
              <a:t>BRK2147 </a:t>
            </a:r>
            <a:br>
              <a:rPr lang="en-US" sz="1800" b="1" dirty="0"/>
            </a:br>
            <a:r>
              <a:rPr lang="en-US" sz="1800" dirty="0"/>
              <a:t>Meet the new stack for real-time web communication: ASP.NET Core </a:t>
            </a:r>
            <a:r>
              <a:rPr lang="en-US" sz="1800" dirty="0" err="1"/>
              <a:t>SignalR</a:t>
            </a:r>
            <a:endParaRPr lang="en-US" sz="1800" dirty="0"/>
          </a:p>
          <a:p>
            <a:pPr marL="0" indent="0">
              <a:buNone/>
            </a:pPr>
            <a:r>
              <a:rPr lang="en-US" sz="1800" b="1" dirty="0"/>
              <a:t>BRK2155 </a:t>
            </a:r>
            <a:br>
              <a:rPr lang="en-US" sz="1800" b="1" dirty="0"/>
            </a:br>
            <a:r>
              <a:rPr lang="en-US" sz="1800" dirty="0"/>
              <a:t>The Future of C#</a:t>
            </a:r>
          </a:p>
          <a:p>
            <a:pPr marL="0" indent="0">
              <a:buNone/>
            </a:pPr>
            <a:r>
              <a:rPr lang="en-US" sz="1800" b="1" u="sng" dirty="0"/>
              <a:t>Wednesday</a:t>
            </a:r>
            <a:r>
              <a:rPr lang="en-US" sz="1800" dirty="0"/>
              <a:t>  </a:t>
            </a:r>
          </a:p>
          <a:p>
            <a:pPr marL="0" indent="0">
              <a:buNone/>
            </a:pPr>
            <a:r>
              <a:rPr lang="en-US" sz="1800" b="1" dirty="0"/>
              <a:t>BRK2144 </a:t>
            </a:r>
            <a:br>
              <a:rPr lang="en-US" sz="1800" b="1" dirty="0"/>
            </a:br>
            <a:r>
              <a:rPr lang="en-US" sz="1800" dirty="0"/>
              <a:t>Entity Framework Core 2.1: Simple, Powerful Data Access for .NET </a:t>
            </a:r>
          </a:p>
        </p:txBody>
      </p:sp>
      <p:sp>
        <p:nvSpPr>
          <p:cNvPr id="7" name="Rectangle 6">
            <a:extLst>
              <a:ext uri="{FF2B5EF4-FFF2-40B4-BE49-F238E27FC236}">
                <a16:creationId xmlns:a16="http://schemas.microsoft.com/office/drawing/2014/main" id="{FBA9AE2D-6588-41A9-B1EC-668626D8DFAC}"/>
              </a:ext>
            </a:extLst>
          </p:cNvPr>
          <p:cNvSpPr/>
          <p:nvPr/>
        </p:nvSpPr>
        <p:spPr bwMode="auto">
          <a:xfrm>
            <a:off x="8160101" y="679355"/>
            <a:ext cx="4043127" cy="7802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Azure</a:t>
            </a:r>
          </a:p>
        </p:txBody>
      </p:sp>
      <p:sp>
        <p:nvSpPr>
          <p:cNvPr id="8" name="Text Placeholder 3">
            <a:extLst>
              <a:ext uri="{FF2B5EF4-FFF2-40B4-BE49-F238E27FC236}">
                <a16:creationId xmlns:a16="http://schemas.microsoft.com/office/drawing/2014/main" id="{A4527867-69E9-4244-AA44-DA1681CB8E62}"/>
              </a:ext>
            </a:extLst>
          </p:cNvPr>
          <p:cNvSpPr txBox="1">
            <a:spLocks/>
          </p:cNvSpPr>
          <p:nvPr/>
        </p:nvSpPr>
        <p:spPr>
          <a:xfrm>
            <a:off x="8284558" y="1544777"/>
            <a:ext cx="3914237" cy="3939540"/>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u="sng" dirty="0"/>
              <a:t>Tuesday</a:t>
            </a:r>
          </a:p>
          <a:p>
            <a:pPr marL="0" indent="0">
              <a:buNone/>
            </a:pPr>
            <a:r>
              <a:rPr lang="en-US" sz="1800" b="1" dirty="0">
                <a:solidFill>
                  <a:srgbClr val="0070C0"/>
                </a:solidFill>
                <a:effectLst>
                  <a:outerShdw blurRad="50800" dist="38100" dir="2700000" algn="tl" rotWithShape="0">
                    <a:prstClr val="black">
                      <a:alpha val="40000"/>
                    </a:prstClr>
                  </a:outerShdw>
                </a:effectLst>
              </a:rPr>
              <a:t>BRK2115</a:t>
            </a:r>
            <a:br>
              <a:rPr lang="en-US" sz="1800" b="1" dirty="0">
                <a:solidFill>
                  <a:srgbClr val="0070C0"/>
                </a:solidFill>
                <a:effectLst>
                  <a:outerShdw blurRad="50800" dist="38100" dir="2700000" algn="tl" rotWithShape="0">
                    <a:prstClr val="black">
                      <a:alpha val="40000"/>
                    </a:prstClr>
                  </a:outerShdw>
                </a:effectLst>
              </a:rPr>
            </a:br>
            <a:r>
              <a:rPr lang="en-US" sz="1800" dirty="0">
                <a:solidFill>
                  <a:srgbClr val="0070C0"/>
                </a:solidFill>
                <a:effectLst>
                  <a:outerShdw blurRad="50800" dist="38100" dir="2700000" algn="tl" rotWithShape="0">
                    <a:prstClr val="black">
                      <a:alpha val="40000"/>
                    </a:prstClr>
                  </a:outerShdw>
                </a:effectLst>
              </a:rPr>
              <a:t>Building, Running, Patching Docker Containers – </a:t>
            </a:r>
            <a:r>
              <a:rPr lang="en-US" sz="1800" i="1" dirty="0">
                <a:solidFill>
                  <a:srgbClr val="0070C0"/>
                </a:solidFill>
                <a:effectLst>
                  <a:outerShdw blurRad="50800" dist="38100" dir="2700000" algn="tl" rotWithShape="0">
                    <a:prstClr val="black">
                      <a:alpha val="40000"/>
                    </a:prstClr>
                  </a:outerShdw>
                </a:effectLst>
              </a:rPr>
              <a:t>The Paradigm Shift</a:t>
            </a:r>
          </a:p>
          <a:p>
            <a:pPr marL="0" indent="0">
              <a:buNone/>
            </a:pPr>
            <a:r>
              <a:rPr lang="en-US" sz="1800" b="1" dirty="0"/>
              <a:t>BRK2117 </a:t>
            </a:r>
            <a:br>
              <a:rPr lang="en-US" sz="1800" b="1" dirty="0"/>
            </a:br>
            <a:r>
              <a:rPr lang="en-US" sz="1800" dirty="0"/>
              <a:t>Diagnosing and debugging live cloud applications</a:t>
            </a:r>
          </a:p>
          <a:p>
            <a:pPr marL="0" indent="0">
              <a:buNone/>
            </a:pPr>
            <a:r>
              <a:rPr lang="en-US" sz="1800" b="1" u="sng" dirty="0"/>
              <a:t>Wednesday</a:t>
            </a:r>
            <a:r>
              <a:rPr lang="en-US" sz="1800" dirty="0"/>
              <a:t> </a:t>
            </a:r>
          </a:p>
          <a:p>
            <a:pPr marL="0" indent="0">
              <a:buNone/>
            </a:pPr>
            <a:r>
              <a:rPr lang="en-US" sz="1800" b="1" dirty="0"/>
              <a:t>BRK3810 </a:t>
            </a:r>
            <a:br>
              <a:rPr lang="en-US" sz="1800" b="1" dirty="0"/>
            </a:br>
            <a:r>
              <a:rPr lang="en-US" sz="1800" dirty="0"/>
              <a:t>Modernizing existing .NET applications with Windows Containers and Azure cloud </a:t>
            </a:r>
          </a:p>
        </p:txBody>
      </p:sp>
    </p:spTree>
    <p:extLst>
      <p:ext uri="{BB962C8B-B14F-4D97-AF65-F5344CB8AC3E}">
        <p14:creationId xmlns:p14="http://schemas.microsoft.com/office/powerpoint/2010/main" val="18289131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90734E-E35E-4A20-918E-BB57EDD359A4}"/>
              </a:ext>
            </a:extLst>
          </p:cNvPr>
          <p:cNvSpPr txBox="1"/>
          <p:nvPr/>
        </p:nvSpPr>
        <p:spPr>
          <a:xfrm>
            <a:off x="77118" y="5718102"/>
            <a:ext cx="12192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mn-lt"/>
              </a:rPr>
              <a:t>And enter to win a poster from CODE Magazine signed by .NET rock stars</a:t>
            </a:r>
            <a:br>
              <a:rPr lang="en-US" sz="2400" b="1" dirty="0">
                <a:gradFill>
                  <a:gsLst>
                    <a:gs pos="2917">
                      <a:schemeClr val="tx1"/>
                    </a:gs>
                    <a:gs pos="30000">
                      <a:schemeClr val="tx1"/>
                    </a:gs>
                  </a:gsLst>
                  <a:lin ang="5400000" scaled="0"/>
                </a:gradFill>
                <a:latin typeface="+mn-lt"/>
              </a:rPr>
            </a:br>
            <a:r>
              <a:rPr lang="en-US" sz="2400" dirty="0">
                <a:gradFill>
                  <a:gsLst>
                    <a:gs pos="2917">
                      <a:schemeClr val="tx1"/>
                    </a:gs>
                    <a:gs pos="30000">
                      <a:schemeClr val="tx1"/>
                    </a:gs>
                  </a:gsLst>
                  <a:lin ang="5400000" scaled="0"/>
                </a:gradFill>
                <a:latin typeface="+mn-lt"/>
              </a:rPr>
              <a:t>Scott Guthrie, Scott </a:t>
            </a:r>
            <a:r>
              <a:rPr lang="en-US" sz="2400" dirty="0">
                <a:gradFill>
                  <a:gsLst>
                    <a:gs pos="2917">
                      <a:schemeClr val="tx1"/>
                    </a:gs>
                    <a:gs pos="30000">
                      <a:schemeClr val="tx1"/>
                    </a:gs>
                  </a:gsLst>
                  <a:lin ang="5400000" scaled="0"/>
                </a:gradFill>
              </a:rPr>
              <a:t>Hanselman, Anders Hejlsberg, Scott Hunter</a:t>
            </a:r>
            <a:endParaRPr lang="en-US" sz="2400" dirty="0">
              <a:gradFill>
                <a:gsLst>
                  <a:gs pos="2917">
                    <a:schemeClr val="tx1"/>
                  </a:gs>
                  <a:gs pos="30000">
                    <a:schemeClr val="tx1"/>
                  </a:gs>
                </a:gsLst>
                <a:lin ang="5400000" scaled="0"/>
              </a:gradFill>
              <a:latin typeface="+mn-lt"/>
            </a:endParaRPr>
          </a:p>
        </p:txBody>
      </p:sp>
      <p:pic>
        <p:nvPicPr>
          <p:cNvPr id="6" name="Picture 5">
            <a:extLst>
              <a:ext uri="{FF2B5EF4-FFF2-40B4-BE49-F238E27FC236}">
                <a16:creationId xmlns:a16="http://schemas.microsoft.com/office/drawing/2014/main" id="{37EACF45-41BA-4C15-967E-78F798FE3A8C}"/>
              </a:ext>
            </a:extLst>
          </p:cNvPr>
          <p:cNvPicPr>
            <a:picLocks noChangeAspect="1"/>
          </p:cNvPicPr>
          <p:nvPr/>
        </p:nvPicPr>
        <p:blipFill>
          <a:blip r:embed="rId3"/>
          <a:stretch>
            <a:fillRect/>
          </a:stretch>
        </p:blipFill>
        <p:spPr>
          <a:xfrm>
            <a:off x="4909511" y="2026463"/>
            <a:ext cx="2527213" cy="3429000"/>
          </a:xfrm>
          <a:prstGeom prst="rect">
            <a:avLst/>
          </a:prstGeom>
        </p:spPr>
      </p:pic>
      <p:sp>
        <p:nvSpPr>
          <p:cNvPr id="10" name="Rectangle 9">
            <a:extLst>
              <a:ext uri="{FF2B5EF4-FFF2-40B4-BE49-F238E27FC236}">
                <a16:creationId xmlns:a16="http://schemas.microsoft.com/office/drawing/2014/main" id="{087B9BA2-519C-46BD-8E05-DEEE4AC80269}"/>
              </a:ext>
            </a:extLst>
          </p:cNvPr>
          <p:cNvSpPr/>
          <p:nvPr/>
        </p:nvSpPr>
        <p:spPr>
          <a:xfrm>
            <a:off x="2623850" y="448224"/>
            <a:ext cx="6944299" cy="1166473"/>
          </a:xfrm>
          <a:prstGeom prst="rect">
            <a:avLst/>
          </a:prstGeom>
        </p:spPr>
        <p:txBody>
          <a:bodyPr wrap="square">
            <a:spAutoFit/>
          </a:bodyPr>
          <a:lstStyle/>
          <a:p>
            <a:pPr algn="ctr">
              <a:lnSpc>
                <a:spcPct val="90000"/>
              </a:lnSpc>
              <a:spcAft>
                <a:spcPts val="600"/>
              </a:spcAft>
            </a:pPr>
            <a:r>
              <a:rPr lang="en-US" sz="3600" b="1" dirty="0">
                <a:gradFill>
                  <a:gsLst>
                    <a:gs pos="2917">
                      <a:schemeClr val="tx1"/>
                    </a:gs>
                    <a:gs pos="30000">
                      <a:schemeClr val="tx1"/>
                    </a:gs>
                  </a:gsLst>
                  <a:lin ang="5400000" scaled="0"/>
                </a:gradFill>
              </a:rPr>
              <a:t>Download .NET Core 2.1 RC</a:t>
            </a:r>
          </a:p>
          <a:p>
            <a:pPr algn="ctr">
              <a:lnSpc>
                <a:spcPct val="90000"/>
              </a:lnSpc>
              <a:spcAft>
                <a:spcPts val="600"/>
              </a:spcAft>
            </a:pPr>
            <a:r>
              <a:rPr lang="en-US" sz="3600" dirty="0">
                <a:gradFill>
                  <a:gsLst>
                    <a:gs pos="2917">
                      <a:schemeClr val="tx1"/>
                    </a:gs>
                    <a:gs pos="30000">
                      <a:schemeClr val="tx1"/>
                    </a:gs>
                  </a:gsLst>
                  <a:lin ang="5400000" scaled="0"/>
                </a:gradFill>
                <a:hlinkClick r:id="rId4"/>
              </a:rPr>
              <a:t>https://aka.ms/DotNetCore21</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014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792" y="739725"/>
            <a:ext cx="9273736" cy="5938475"/>
          </a:xfrm>
          <a:prstGeom prst="rect">
            <a:avLst/>
          </a:prstGeom>
        </p:spPr>
      </p:pic>
      <p:pic>
        <p:nvPicPr>
          <p:cNvPr id="10" name="Picture 9"/>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5789" b="24812"/>
          <a:stretch/>
        </p:blipFill>
        <p:spPr>
          <a:xfrm>
            <a:off x="0" y="2958457"/>
            <a:ext cx="4938208" cy="3899056"/>
          </a:xfrm>
          <a:prstGeom prst="rect">
            <a:avLst/>
          </a:prstGeom>
        </p:spPr>
      </p:pic>
      <p:sp>
        <p:nvSpPr>
          <p:cNvPr id="5" name="Title 4"/>
          <p:cNvSpPr>
            <a:spLocks noGrp="1"/>
          </p:cNvSpPr>
          <p:nvPr>
            <p:ph type="title"/>
          </p:nvPr>
        </p:nvSpPr>
        <p:spPr>
          <a:xfrm>
            <a:off x="588263" y="457200"/>
            <a:ext cx="11018520" cy="2215991"/>
          </a:xfrm>
        </p:spPr>
        <p:txBody>
          <a:bodyPr/>
          <a:lstStyle/>
          <a:p>
            <a:r>
              <a:rPr lang="en-US"/>
              <a:t>Please Complete An Evaluation Form</a:t>
            </a:r>
            <a:br>
              <a:rPr lang="en-US"/>
            </a:br>
            <a:r>
              <a:rPr lang="en-US"/>
              <a:t>for every session you attend. </a:t>
            </a:r>
            <a:br>
              <a:rPr lang="en-US"/>
            </a:br>
            <a:br>
              <a:rPr lang="en-US"/>
            </a:br>
            <a:r>
              <a:rPr lang="en-US" spc="-100">
                <a:gradFill>
                  <a:gsLst>
                    <a:gs pos="34416">
                      <a:schemeClr val="tx2"/>
                    </a:gs>
                    <a:gs pos="83000">
                      <a:schemeClr val="tx2"/>
                    </a:gs>
                  </a:gsLst>
                  <a:lin ang="5400000" scaled="0"/>
                </a:gradFill>
              </a:rPr>
              <a:t>Your input is important!</a:t>
            </a:r>
            <a:endParaRPr lang="en-US"/>
          </a:p>
        </p:txBody>
      </p:sp>
      <p:sp>
        <p:nvSpPr>
          <p:cNvPr id="8" name="Rectangle 7"/>
          <p:cNvSpPr/>
          <p:nvPr/>
        </p:nvSpPr>
        <p:spPr>
          <a:xfrm>
            <a:off x="10323748" y="5906951"/>
            <a:ext cx="1279196" cy="362087"/>
          </a:xfrm>
          <a:prstGeom prst="rect">
            <a:avLst/>
          </a:prstGeom>
        </p:spPr>
        <p:txBody>
          <a:bodyPr wrap="none" lIns="0" tIns="0" rIns="0" bIns="0">
            <a:spAutoFit/>
          </a:bodyPr>
          <a:lstStyle/>
          <a:p>
            <a:pPr algn="r"/>
            <a:r>
              <a:rPr lang="en-US" sz="2353">
                <a:gradFill>
                  <a:gsLst>
                    <a:gs pos="6494">
                      <a:schemeClr val="tx1"/>
                    </a:gs>
                    <a:gs pos="18182">
                      <a:schemeClr val="tx1"/>
                    </a:gs>
                  </a:gsLst>
                  <a:lin ang="5400000" scaled="1"/>
                </a:gradFill>
              </a:rPr>
              <a:t>#</a:t>
            </a:r>
            <a:r>
              <a:rPr lang="en-US" sz="2353" err="1">
                <a:gradFill>
                  <a:gsLst>
                    <a:gs pos="6494">
                      <a:schemeClr val="tx1"/>
                    </a:gs>
                    <a:gs pos="18182">
                      <a:schemeClr val="tx1"/>
                    </a:gs>
                  </a:gsLst>
                  <a:lin ang="5400000" scaled="1"/>
                </a:gradFill>
              </a:rPr>
              <a:t>MSBuild</a:t>
            </a:r>
            <a:endParaRPr lang="en-US" sz="2353">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D67A64-D835-4312-8597-E533CD1EA340}"/>
              </a:ext>
            </a:extLst>
          </p:cNvPr>
          <p:cNvSpPr/>
          <p:nvPr/>
        </p:nvSpPr>
        <p:spPr>
          <a:xfrm>
            <a:off x="606751" y="538386"/>
            <a:ext cx="10442961" cy="3108543"/>
          </a:xfrm>
          <a:prstGeom prst="rect">
            <a:avLst/>
          </a:prstGeom>
        </p:spPr>
        <p:txBody>
          <a:bodyPr wrap="square">
            <a:spAutoFit/>
          </a:bodyPr>
          <a:lstStyle/>
          <a:p>
            <a:r>
              <a:rPr lang="en-US" sz="2800" b="1" err="1">
                <a:latin typeface="Segoe UI Light" pitchFamily="34" charset="0"/>
              </a:rPr>
              <a:t>Abstract:</a:t>
            </a:r>
            <a:r>
              <a:rPr lang="en-US" sz="2800" err="1">
                <a:latin typeface="Segoe UI Light" pitchFamily="34" charset="0"/>
              </a:rPr>
              <a:t>Microservices</a:t>
            </a:r>
            <a:r>
              <a:rPr lang="en-US" sz="2800">
                <a:latin typeface="Segoe UI Light" pitchFamily="34" charset="0"/>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endParaRPr lang="en-US" sz="2400"/>
          </a:p>
        </p:txBody>
      </p:sp>
    </p:spTree>
    <p:extLst>
      <p:ext uri="{BB962C8B-B14F-4D97-AF65-F5344CB8AC3E}">
        <p14:creationId xmlns:p14="http://schemas.microsoft.com/office/powerpoint/2010/main" val="12190981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41790A-B7CB-AC41-86AD-C87ACA61960F}"/>
              </a:ext>
            </a:extLst>
          </p:cNvPr>
          <p:cNvSpPr>
            <a:spLocks noGrp="1"/>
          </p:cNvSpPr>
          <p:nvPr>
            <p:ph type="title"/>
          </p:nvPr>
        </p:nvSpPr>
        <p:spPr/>
        <p:txBody>
          <a:bodyPr/>
          <a:lstStyle/>
          <a:p>
            <a:r>
              <a:rPr lang="en-US"/>
              <a:t>Abstract</a:t>
            </a:r>
          </a:p>
        </p:txBody>
      </p:sp>
      <p:sp>
        <p:nvSpPr>
          <p:cNvPr id="8" name="Text Placeholder 7">
            <a:extLst>
              <a:ext uri="{FF2B5EF4-FFF2-40B4-BE49-F238E27FC236}">
                <a16:creationId xmlns:a16="http://schemas.microsoft.com/office/drawing/2014/main" id="{7ED59D2D-12D9-0848-BD8C-540FBE1216FD}"/>
              </a:ext>
            </a:extLst>
          </p:cNvPr>
          <p:cNvSpPr>
            <a:spLocks noGrp="1"/>
          </p:cNvSpPr>
          <p:nvPr>
            <p:ph type="body" sz="quarter" idx="10"/>
          </p:nvPr>
        </p:nvSpPr>
        <p:spPr>
          <a:xfrm>
            <a:off x="586390" y="1434370"/>
            <a:ext cx="11018520" cy="5749266"/>
          </a:xfrm>
        </p:spPr>
        <p:txBody>
          <a:bodyPr/>
          <a:lstStyle/>
          <a:p>
            <a:r>
              <a:rPr lang="en-US"/>
              <a:t>Building Reliable Systems</a:t>
            </a:r>
          </a:p>
          <a:p>
            <a:pPr lvl="1"/>
            <a:r>
              <a:rPr lang="en-US"/>
              <a:t>What makes a system reliable?</a:t>
            </a:r>
          </a:p>
          <a:p>
            <a:pPr lvl="1"/>
            <a:r>
              <a:rPr lang="en-US"/>
              <a:t>Pics/Animation of forms of reliability – what people do</a:t>
            </a:r>
          </a:p>
          <a:p>
            <a:r>
              <a:rPr lang="en-US"/>
              <a:t>Patterns of reliability</a:t>
            </a:r>
          </a:p>
          <a:p>
            <a:pPr lvl="1"/>
            <a:r>
              <a:rPr lang="en-US"/>
              <a:t>Developing for services that aren’t critical or cable of being 100% reliable</a:t>
            </a:r>
          </a:p>
          <a:p>
            <a:pPr lvl="1"/>
            <a:r>
              <a:rPr lang="en-US"/>
              <a:t>Developing for services that must be available 100%</a:t>
            </a:r>
          </a:p>
          <a:p>
            <a:r>
              <a:rPr lang="en-US"/>
              <a:t>How Containers </a:t>
            </a:r>
            <a:r>
              <a:rPr lang="en-US" b="1" i="1"/>
              <a:t>can</a:t>
            </a:r>
            <a:r>
              <a:rPr lang="en-US"/>
              <a:t> make your service 100% reliable </a:t>
            </a:r>
          </a:p>
          <a:p>
            <a:r>
              <a:rPr lang="en-US"/>
              <a:t>Why Microservices – is it just the latest fad?</a:t>
            </a:r>
          </a:p>
          <a:p>
            <a:pPr lvl="1"/>
            <a:r>
              <a:rPr lang="en-US"/>
              <a:t>Why microservices enable reliability </a:t>
            </a:r>
          </a:p>
          <a:p>
            <a:pPr lvl="1"/>
            <a:r>
              <a:rPr lang="en-US"/>
              <a:t>No individual service can be 100% reliable</a:t>
            </a:r>
          </a:p>
          <a:p>
            <a:r>
              <a:rPr lang="en-US"/>
              <a:t>How .NET Core enables reliability </a:t>
            </a:r>
          </a:p>
          <a:p>
            <a:r>
              <a:rPr lang="en-US"/>
              <a:t>How </a:t>
            </a:r>
            <a:r>
              <a:rPr lang="en-US" b="1" i="1"/>
              <a:t>you </a:t>
            </a:r>
            <a:r>
              <a:rPr lang="en-US"/>
              <a:t>can build reliable systems on top of unreliable things</a:t>
            </a:r>
          </a:p>
          <a:p>
            <a:endParaRPr lang="en-US"/>
          </a:p>
        </p:txBody>
      </p:sp>
    </p:spTree>
    <p:extLst>
      <p:ext uri="{BB962C8B-B14F-4D97-AF65-F5344CB8AC3E}">
        <p14:creationId xmlns:p14="http://schemas.microsoft.com/office/powerpoint/2010/main" val="3144624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EA91-5684-4BD3-BD43-10947C7F80FF}"/>
              </a:ext>
            </a:extLst>
          </p:cNvPr>
          <p:cNvSpPr>
            <a:spLocks noGrp="1"/>
          </p:cNvSpPr>
          <p:nvPr>
            <p:ph type="title"/>
          </p:nvPr>
        </p:nvSpPr>
        <p:spPr/>
        <p:txBody>
          <a:bodyPr/>
          <a:lstStyle/>
          <a:p>
            <a:r>
              <a:rPr lang="en-US"/>
              <a:t>What Makes a System Reliable?</a:t>
            </a:r>
          </a:p>
        </p:txBody>
      </p:sp>
      <p:sp>
        <p:nvSpPr>
          <p:cNvPr id="3" name="Text Placeholder 2">
            <a:extLst>
              <a:ext uri="{FF2B5EF4-FFF2-40B4-BE49-F238E27FC236}">
                <a16:creationId xmlns:a16="http://schemas.microsoft.com/office/drawing/2014/main" id="{44CD33A3-81E3-43AE-BE44-EF017C24C389}"/>
              </a:ext>
            </a:extLst>
          </p:cNvPr>
          <p:cNvSpPr>
            <a:spLocks noGrp="1"/>
          </p:cNvSpPr>
          <p:nvPr>
            <p:ph type="body" sz="quarter" idx="10"/>
          </p:nvPr>
        </p:nvSpPr>
        <p:spPr>
          <a:xfrm>
            <a:off x="586390" y="1434370"/>
            <a:ext cx="11018520" cy="4567404"/>
          </a:xfrm>
        </p:spPr>
        <p:txBody>
          <a:bodyPr/>
          <a:lstStyle/>
          <a:p>
            <a:r>
              <a:rPr lang="en-US" dirty="0"/>
              <a:t>Are individual components 100% reliable?</a:t>
            </a:r>
          </a:p>
          <a:p>
            <a:endParaRPr lang="en-US" dirty="0"/>
          </a:p>
          <a:p>
            <a:r>
              <a:rPr lang="en-US" dirty="0"/>
              <a:t>Is power 100% reliable?</a:t>
            </a:r>
          </a:p>
          <a:p>
            <a:endParaRPr lang="en-US" dirty="0"/>
          </a:p>
          <a:p>
            <a:r>
              <a:rPr lang="en-US" dirty="0"/>
              <a:t>Is network connectivity 100% reliable?</a:t>
            </a:r>
          </a:p>
          <a:p>
            <a:endParaRPr lang="en-US" dirty="0"/>
          </a:p>
          <a:p>
            <a:r>
              <a:rPr lang="en-US" dirty="0"/>
              <a:t>Is the OS and/or Framework 100% reliable?</a:t>
            </a:r>
          </a:p>
          <a:p>
            <a:endParaRPr lang="en-US" dirty="0"/>
          </a:p>
          <a:p>
            <a:r>
              <a:rPr lang="en-US" dirty="0"/>
              <a:t>Is your code 100% reliable?</a:t>
            </a:r>
          </a:p>
        </p:txBody>
      </p:sp>
      <p:sp>
        <p:nvSpPr>
          <p:cNvPr id="4" name="Rectangle 3">
            <a:extLst>
              <a:ext uri="{FF2B5EF4-FFF2-40B4-BE49-F238E27FC236}">
                <a16:creationId xmlns:a16="http://schemas.microsoft.com/office/drawing/2014/main" id="{FC9B7290-63B3-403C-83EB-0B8D8AF44AF9}"/>
              </a:ext>
            </a:extLst>
          </p:cNvPr>
          <p:cNvSpPr/>
          <p:nvPr/>
        </p:nvSpPr>
        <p:spPr>
          <a:xfrm rot="507883">
            <a:off x="4679366" y="2762076"/>
            <a:ext cx="7013395" cy="646331"/>
          </a:xfrm>
          <a:prstGeom prst="rect">
            <a:avLst/>
          </a:prstGeom>
        </p:spPr>
        <p:txBody>
          <a:bodyPr wrap="none">
            <a:spAutoFit/>
          </a:bodyPr>
          <a:lstStyle/>
          <a:p>
            <a:r>
              <a:rPr lang="en-US" sz="3600"/>
              <a:t>Does it need to be 100% reliable?</a:t>
            </a:r>
          </a:p>
        </p:txBody>
      </p:sp>
    </p:spTree>
    <p:extLst>
      <p:ext uri="{BB962C8B-B14F-4D97-AF65-F5344CB8AC3E}">
        <p14:creationId xmlns:p14="http://schemas.microsoft.com/office/powerpoint/2010/main" val="330934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Scale>
                                      <p:cBhvr>
                                        <p:cTn id="3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4"/>
                                        </p:tgtEl>
                                        <p:attrNameLst>
                                          <p:attrName>ppt_x</p:attrName>
                                          <p:attrName>ppt_y</p:attrName>
                                        </p:attrNameLst>
                                      </p:cBhvr>
                                    </p:animMotion>
                                    <p:animEffect transition="in" filter="fade">
                                      <p:cBhvr>
                                        <p:cTn id="3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8A0E0-ACD9-4E1C-A7FE-951DDC933C52}"/>
              </a:ext>
            </a:extLst>
          </p:cNvPr>
          <p:cNvSpPr>
            <a:spLocks noGrp="1"/>
          </p:cNvSpPr>
          <p:nvPr>
            <p:ph type="title"/>
          </p:nvPr>
        </p:nvSpPr>
        <p:spPr/>
        <p:txBody>
          <a:bodyPr/>
          <a:lstStyle/>
          <a:p>
            <a:r>
              <a:rPr lang="en-US"/>
              <a:t>Failure Is A Thing</a:t>
            </a:r>
          </a:p>
        </p:txBody>
      </p:sp>
      <p:sp>
        <p:nvSpPr>
          <p:cNvPr id="3" name="Text Placeholder 2">
            <a:extLst>
              <a:ext uri="{FF2B5EF4-FFF2-40B4-BE49-F238E27FC236}">
                <a16:creationId xmlns:a16="http://schemas.microsoft.com/office/drawing/2014/main" id="{8992D0E3-9EA4-4683-8E24-50944515C2C1}"/>
              </a:ext>
            </a:extLst>
          </p:cNvPr>
          <p:cNvSpPr>
            <a:spLocks noGrp="1"/>
          </p:cNvSpPr>
          <p:nvPr>
            <p:ph type="body" sz="quarter" idx="10"/>
          </p:nvPr>
        </p:nvSpPr>
        <p:spPr>
          <a:xfrm>
            <a:off x="586390" y="1434370"/>
            <a:ext cx="11018520" cy="3877985"/>
          </a:xfrm>
        </p:spPr>
        <p:txBody>
          <a:bodyPr/>
          <a:lstStyle/>
          <a:p>
            <a:r>
              <a:rPr lang="en-US" dirty="0"/>
              <a:t>If you assume things will fail, you’re prepared for reality</a:t>
            </a:r>
          </a:p>
          <a:p>
            <a:endParaRPr lang="en-US" dirty="0"/>
          </a:p>
          <a:p>
            <a:r>
              <a:rPr lang="en-US" dirty="0"/>
              <a:t>It’s not a matter of avoiding failure, it’s preparing for what to do when things fail</a:t>
            </a:r>
          </a:p>
          <a:p>
            <a:endParaRPr lang="en-US" dirty="0"/>
          </a:p>
          <a:p>
            <a:r>
              <a:rPr lang="en-US" dirty="0"/>
              <a:t>Building reliable systems embraces failure and provides for alternative paths</a:t>
            </a:r>
          </a:p>
          <a:p>
            <a:endParaRPr lang="en-US" dirty="0"/>
          </a:p>
        </p:txBody>
      </p:sp>
    </p:spTree>
    <p:extLst>
      <p:ext uri="{BB962C8B-B14F-4D97-AF65-F5344CB8AC3E}">
        <p14:creationId xmlns:p14="http://schemas.microsoft.com/office/powerpoint/2010/main" val="114266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a:t>Balancing the “Cost” of Reliability</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1434370"/>
            <a:ext cx="11018520" cy="2499146"/>
          </a:xfrm>
        </p:spPr>
        <p:txBody>
          <a:bodyPr/>
          <a:lstStyle/>
          <a:p>
            <a:r>
              <a:rPr lang="en-US" dirty="0"/>
              <a:t>What are “costs”?</a:t>
            </a:r>
          </a:p>
          <a:p>
            <a:endParaRPr lang="en-US" dirty="0"/>
          </a:p>
          <a:p>
            <a:r>
              <a:rPr lang="en-US" dirty="0"/>
              <a:t>How much code are you willing to write</a:t>
            </a:r>
          </a:p>
          <a:p>
            <a:r>
              <a:rPr lang="en-US" dirty="0"/>
              <a:t>How many redundant instances will you pay for?</a:t>
            </a:r>
          </a:p>
          <a:p>
            <a:r>
              <a:rPr lang="en-US" dirty="0"/>
              <a:t>How many regions should you deploy to</a:t>
            </a:r>
          </a:p>
        </p:txBody>
      </p:sp>
      <p:sp>
        <p:nvSpPr>
          <p:cNvPr id="5" name="Rectangle 4">
            <a:extLst>
              <a:ext uri="{FF2B5EF4-FFF2-40B4-BE49-F238E27FC236}">
                <a16:creationId xmlns:a16="http://schemas.microsoft.com/office/drawing/2014/main" id="{31A97C5C-EBAF-45AB-8681-1FD30E9AE9EB}"/>
              </a:ext>
            </a:extLst>
          </p:cNvPr>
          <p:cNvSpPr/>
          <p:nvPr/>
        </p:nvSpPr>
        <p:spPr>
          <a:xfrm>
            <a:off x="6523416" y="2412437"/>
            <a:ext cx="916020" cy="523220"/>
          </a:xfrm>
          <a:prstGeom prst="rect">
            <a:avLst/>
          </a:prstGeom>
        </p:spPr>
        <p:txBody>
          <a:bodyPr wrap="none">
            <a:spAutoFit/>
          </a:bodyPr>
          <a:lstStyle/>
          <a:p>
            <a:r>
              <a:rPr lang="en-US" sz="28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test</a:t>
            </a:r>
            <a:endParaRPr lang="en-US" dirty="0"/>
          </a:p>
        </p:txBody>
      </p:sp>
      <p:sp>
        <p:nvSpPr>
          <p:cNvPr id="6" name="Rectangle 5">
            <a:extLst>
              <a:ext uri="{FF2B5EF4-FFF2-40B4-BE49-F238E27FC236}">
                <a16:creationId xmlns:a16="http://schemas.microsoft.com/office/drawing/2014/main" id="{AC2CDD85-75CD-4D36-9180-507B61A43B06}"/>
              </a:ext>
            </a:extLst>
          </p:cNvPr>
          <p:cNvSpPr/>
          <p:nvPr/>
        </p:nvSpPr>
        <p:spPr>
          <a:xfrm>
            <a:off x="7233000" y="2412437"/>
            <a:ext cx="1846980"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maintain?</a:t>
            </a:r>
            <a:endParaRPr lang="en-US"/>
          </a:p>
        </p:txBody>
      </p:sp>
      <p:sp>
        <p:nvSpPr>
          <p:cNvPr id="10" name="Rectangle 9">
            <a:extLst>
              <a:ext uri="{FF2B5EF4-FFF2-40B4-BE49-F238E27FC236}">
                <a16:creationId xmlns:a16="http://schemas.microsoft.com/office/drawing/2014/main" id="{ED3833B2-01E7-4819-A879-BC68C01E9180}"/>
              </a:ext>
            </a:extLst>
          </p:cNvPr>
          <p:cNvSpPr/>
          <p:nvPr/>
        </p:nvSpPr>
        <p:spPr>
          <a:xfrm>
            <a:off x="6656135" y="3437166"/>
            <a:ext cx="2279855"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and pay for?</a:t>
            </a:r>
            <a:endParaRPr lang="en-US"/>
          </a:p>
        </p:txBody>
      </p:sp>
    </p:spTree>
    <p:extLst>
      <p:ext uri="{BB962C8B-B14F-4D97-AF65-F5344CB8AC3E}">
        <p14:creationId xmlns:p14="http://schemas.microsoft.com/office/powerpoint/2010/main" val="1172161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dirty="0"/>
              <a:t>Can You Answer These Questions?</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2943130"/>
            <a:ext cx="11018520" cy="1465016"/>
          </a:xfrm>
        </p:spPr>
        <p:txBody>
          <a:bodyPr/>
          <a:lstStyle/>
          <a:p>
            <a:r>
              <a:rPr lang="en-US" dirty="0"/>
              <a:t>What if that that service didn’t work for _____ amount of time?</a:t>
            </a:r>
          </a:p>
          <a:p>
            <a:r>
              <a:rPr lang="en-US" dirty="0"/>
              <a:t>Would your customer be able to complete </a:t>
            </a:r>
            <a:r>
              <a:rPr lang="en-US" b="1" u="sng" dirty="0"/>
              <a:t>the important</a:t>
            </a:r>
            <a:r>
              <a:rPr lang="en-US" dirty="0"/>
              <a:t> task?</a:t>
            </a:r>
          </a:p>
          <a:p>
            <a:r>
              <a:rPr lang="en-US" dirty="0"/>
              <a:t>Should the whole system fail because one minor piece failed?</a:t>
            </a:r>
          </a:p>
        </p:txBody>
      </p:sp>
    </p:spTree>
    <p:extLst>
      <p:ext uri="{BB962C8B-B14F-4D97-AF65-F5344CB8AC3E}">
        <p14:creationId xmlns:p14="http://schemas.microsoft.com/office/powerpoint/2010/main" val="1118017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2500"/>
                            </p:stCondLst>
                            <p:childTnLst>
                              <p:par>
                                <p:cTn id="13" presetID="22" presetClass="entr" presetSubtype="8"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F2D-7053-C743-BEAC-3AF1533C2918}"/>
              </a:ext>
            </a:extLst>
          </p:cNvPr>
          <p:cNvSpPr>
            <a:spLocks noGrp="1"/>
          </p:cNvSpPr>
          <p:nvPr>
            <p:ph type="title"/>
          </p:nvPr>
        </p:nvSpPr>
        <p:spPr/>
        <p:txBody>
          <a:bodyPr/>
          <a:lstStyle/>
          <a:p>
            <a:r>
              <a:rPr lang="en-US"/>
              <a:t>What’s the most basic fault-tolerant feature of HTML?</a:t>
            </a:r>
          </a:p>
        </p:txBody>
      </p:sp>
      <p:pic>
        <p:nvPicPr>
          <p:cNvPr id="4" name="Picture 3">
            <a:extLst>
              <a:ext uri="{FF2B5EF4-FFF2-40B4-BE49-F238E27FC236}">
                <a16:creationId xmlns:a16="http://schemas.microsoft.com/office/drawing/2014/main" id="{2F71FF97-325E-0147-9D0E-BF91713B47D8}"/>
              </a:ext>
            </a:extLst>
          </p:cNvPr>
          <p:cNvPicPr>
            <a:picLocks noChangeAspect="1"/>
          </p:cNvPicPr>
          <p:nvPr/>
        </p:nvPicPr>
        <p:blipFill>
          <a:blip r:embed="rId2"/>
          <a:stretch>
            <a:fillRect/>
          </a:stretch>
        </p:blipFill>
        <p:spPr>
          <a:xfrm>
            <a:off x="6203784" y="1099433"/>
            <a:ext cx="5080000" cy="5676900"/>
          </a:xfrm>
          <a:prstGeom prst="rect">
            <a:avLst/>
          </a:prstGeom>
        </p:spPr>
      </p:pic>
      <p:sp>
        <p:nvSpPr>
          <p:cNvPr id="3" name="Speech Bubble: Rectangle with Corners Rounded 2">
            <a:extLst>
              <a:ext uri="{FF2B5EF4-FFF2-40B4-BE49-F238E27FC236}">
                <a16:creationId xmlns:a16="http://schemas.microsoft.com/office/drawing/2014/main" id="{1C43DC0F-5B13-413B-8AB5-993E7C1F1D43}"/>
              </a:ext>
            </a:extLst>
          </p:cNvPr>
          <p:cNvSpPr/>
          <p:nvPr/>
        </p:nvSpPr>
        <p:spPr bwMode="auto">
          <a:xfrm>
            <a:off x="1188720" y="2868930"/>
            <a:ext cx="3657600" cy="731520"/>
          </a:xfrm>
          <a:prstGeom prst="wedgeRoundRectCallout">
            <a:avLst>
              <a:gd name="adj1" fmla="val 94792"/>
              <a:gd name="adj2" fmla="val 52500"/>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HTTP 404 - Broken Image</a:t>
            </a:r>
          </a:p>
        </p:txBody>
      </p:sp>
    </p:spTree>
    <p:extLst>
      <p:ext uri="{BB962C8B-B14F-4D97-AF65-F5344CB8AC3E}">
        <p14:creationId xmlns:p14="http://schemas.microsoft.com/office/powerpoint/2010/main" val="286758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FFCC63-98F2-41F9-B5D6-E4867C5AE3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0f2bc3-833b-4a76-b13f-f7d6db0b8f4d"/>
    <ds:schemaRef ds:uri="80b0474e-37b4-4751-81bc-12d5121181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5214</TotalTime>
  <Words>1454</Words>
  <Application>Microsoft Office PowerPoint</Application>
  <PresentationFormat>Widescreen</PresentationFormat>
  <Paragraphs>381</Paragraphs>
  <Slides>23</Slides>
  <Notes>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5-50195_Microsoft_Build_Template</vt:lpstr>
      <vt:lpstr>PowerPoint Presentation</vt:lpstr>
      <vt:lpstr>Building Resilient Microservices with .NET Core and  Azure Container Services (AKS)</vt:lpstr>
      <vt:lpstr>PowerPoint Presentation</vt:lpstr>
      <vt:lpstr>Abstract</vt:lpstr>
      <vt:lpstr>What Makes a System Reliable?</vt:lpstr>
      <vt:lpstr>Failure Is A Thing</vt:lpstr>
      <vt:lpstr>Balancing the “Cost” of Reliability</vt:lpstr>
      <vt:lpstr>Can You Answer These Questions?</vt:lpstr>
      <vt:lpstr>What’s the most basic fault-tolerant feature of HTML?</vt:lpstr>
      <vt:lpstr>What has changed, in this wave of technology?</vt:lpstr>
      <vt:lpstr>Computing That Assumes Failure As the Norm</vt:lpstr>
      <vt:lpstr>Computing That Assumes Failure As the Norm</vt:lpstr>
      <vt:lpstr>Microservice Resiliency</vt:lpstr>
      <vt:lpstr>Demo       Architecture</vt:lpstr>
      <vt:lpstr>Demo</vt:lpstr>
      <vt:lpstr>Demo       Architecture</vt:lpstr>
      <vt:lpstr>Demo       Architecture</vt:lpstr>
      <vt:lpstr>Coming into port…</vt:lpstr>
      <vt:lpstr>Specifics We’ve Demo’d</vt:lpstr>
      <vt:lpstr>Related Breakout Sessions</vt:lpstr>
      <vt:lpstr>PowerPoint Presentation</vt:lpstr>
      <vt:lpstr>Please Complete An Evaluation Form for every session you attend.   Your input is important!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30</cp:revision>
  <dcterms:modified xsi:type="dcterms:W3CDTF">2018-05-06T14:49:07Z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